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87" r:id="rId4"/>
    <p:sldId id="288" r:id="rId5"/>
    <p:sldId id="289" r:id="rId6"/>
    <p:sldId id="266" r:id="rId7"/>
    <p:sldId id="267" r:id="rId8"/>
    <p:sldId id="269" r:id="rId9"/>
    <p:sldId id="290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FF"/>
    <a:srgbClr val="DADFD3"/>
    <a:srgbClr val="000000"/>
    <a:srgbClr val="8D98A5"/>
    <a:srgbClr val="ECF1F8"/>
    <a:srgbClr val="DAD6C6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>
      <p:cViewPr varScale="1">
        <p:scale>
          <a:sx n="144" d="100"/>
          <a:sy n="144" d="100"/>
        </p:scale>
        <p:origin x="1014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1" d="100"/>
          <a:sy n="91" d="100"/>
        </p:scale>
        <p:origin x="375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C518A-04EE-4B14-98DF-084EB9FE1071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47A30-2FFD-4915-BA13-BF8F27F111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114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3F611-44B5-4BEE-92FC-74700463B93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3F934-7EA7-4BF1-9246-E8DE527DB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682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04306-9D84-45A9-83F6-494284615BD5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61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04306-9D84-45A9-83F6-494284615BD5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61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F004306-9D84-45A9-83F6-494284615BD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05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F004306-9D84-45A9-83F6-494284615BD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8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F004306-9D84-45A9-83F6-494284615BD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904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EF004306-9D84-45A9-83F6-494284615BD5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2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 userDrawn="1"/>
        </p:nvSpPr>
        <p:spPr>
          <a:xfrm>
            <a:off x="-9261" y="308"/>
            <a:ext cx="9182758" cy="5171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/>
          <a:stretch/>
        </p:blipFill>
        <p:spPr bwMode="auto">
          <a:xfrm flipH="1">
            <a:off x="-30676" y="50390"/>
            <a:ext cx="2298419" cy="504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2307027" y="1084463"/>
            <a:ext cx="579336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ko-KR" altLang="en-US" sz="48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블록코딩</a:t>
            </a:r>
            <a:endParaRPr lang="en-US" altLang="ko-KR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7" name="제목 12"/>
          <p:cNvSpPr>
            <a:spLocks noGrp="1"/>
          </p:cNvSpPr>
          <p:nvPr>
            <p:ph type="ctrTitle" hasCustomPrompt="1"/>
          </p:nvPr>
        </p:nvSpPr>
        <p:spPr>
          <a:xfrm>
            <a:off x="2770660" y="3418194"/>
            <a:ext cx="4929222" cy="524218"/>
          </a:xfrm>
          <a:prstGeom prst="rect">
            <a:avLst/>
          </a:prstGeom>
        </p:spPr>
        <p:txBody>
          <a:bodyPr/>
          <a:lstStyle>
            <a:lvl1pPr marL="882650" indent="-882650" algn="l">
              <a:buFont typeface="Arial" pitchFamily="34" charset="0"/>
              <a:buNone/>
              <a:defRPr sz="28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882650" marR="0" lvl="0" indent="-8826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교시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교시명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 입력합니다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rPr>
              <a:t>.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8" name="부제목 13"/>
          <p:cNvSpPr>
            <a:spLocks noGrp="1"/>
          </p:cNvSpPr>
          <p:nvPr>
            <p:ph type="subTitle" idx="1" hasCustomPrompt="1"/>
          </p:nvPr>
        </p:nvSpPr>
        <p:spPr>
          <a:xfrm>
            <a:off x="2627784" y="2963256"/>
            <a:ext cx="5000659" cy="428628"/>
          </a:xfrm>
          <a:prstGeom prst="rect">
            <a:avLst/>
          </a:prstGeom>
        </p:spPr>
        <p:txBody>
          <a:bodyPr/>
          <a:lstStyle>
            <a:lvl1pPr algn="l">
              <a:buNone/>
              <a:defRPr sz="2400" b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435422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435422"/>
                </a:solidFill>
                <a:effectLst/>
                <a:uLnTx/>
                <a:uFillTx/>
                <a:latin typeface="맑은 고딕"/>
                <a:ea typeface="맑은 고딕"/>
              </a:rPr>
              <a:t>주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435422"/>
                </a:solidFill>
                <a:effectLst/>
                <a:uLnTx/>
                <a:uFillTx/>
                <a:latin typeface="맑은 고딕"/>
                <a:ea typeface="맑은 고딕"/>
              </a:rPr>
              <a:t>. </a:t>
            </a: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435422"/>
                </a:solidFill>
                <a:effectLst/>
                <a:uLnTx/>
                <a:uFillTx/>
                <a:latin typeface="맑은 고딕"/>
                <a:ea typeface="맑은 고딕"/>
              </a:rPr>
              <a:t>주차명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435422"/>
                </a:solidFill>
                <a:effectLst/>
                <a:uLnTx/>
                <a:uFillTx/>
                <a:latin typeface="맑은 고딕"/>
                <a:ea typeface="맑은 고딕"/>
              </a:rPr>
              <a:t> 입력합니다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435422"/>
                </a:solidFill>
                <a:effectLst/>
                <a:uLnTx/>
                <a:uFillTx/>
                <a:latin typeface="맑은 고딕"/>
                <a:ea typeface="맑은 고딕"/>
              </a:rPr>
              <a:t>.</a:t>
            </a:r>
            <a:endParaRPr kumimoji="0" lang="ko-KR" altLang="en-US" sz="2200" b="1" i="0" u="none" strike="noStrike" kern="0" cap="none" spc="0" normalizeH="0" baseline="0" noProof="0" dirty="0">
              <a:ln>
                <a:noFill/>
              </a:ln>
              <a:solidFill>
                <a:srgbClr val="435422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2449904" y="785800"/>
            <a:ext cx="1382740" cy="260333"/>
            <a:chOff x="723900" y="811213"/>
            <a:chExt cx="1382740" cy="260333"/>
          </a:xfrm>
        </p:grpSpPr>
        <p:sp>
          <p:nvSpPr>
            <p:cNvPr id="20" name="AutoShape 11"/>
            <p:cNvSpPr>
              <a:spLocks noChangeArrowheads="1"/>
            </p:cNvSpPr>
            <p:nvPr/>
          </p:nvSpPr>
          <p:spPr bwMode="auto">
            <a:xfrm>
              <a:off x="857224" y="811213"/>
              <a:ext cx="1143008" cy="260333"/>
            </a:xfrm>
            <a:prstGeom prst="roundRect">
              <a:avLst>
                <a:gd name="adj" fmla="val 50000"/>
              </a:avLst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/>
              <a:r>
                <a:rPr lang="ko-KR" altLang="en-US" sz="1400" dirty="0" smtClean="0">
                  <a:solidFill>
                    <a:schemeClr val="bg2">
                      <a:lumMod val="90000"/>
                    </a:schemeClr>
                  </a:solidFill>
                  <a:effectLst/>
                  <a:latin typeface="나눔고딕" pitchFamily="50" charset="-127"/>
                  <a:ea typeface="나눔고딕" pitchFamily="50" charset="-127"/>
                </a:rPr>
                <a:t>윤철희</a:t>
              </a:r>
              <a:endParaRPr lang="ko-KR" altLang="en-US" sz="1400" dirty="0">
                <a:solidFill>
                  <a:schemeClr val="bg2">
                    <a:lumMod val="90000"/>
                  </a:schemeClr>
                </a:solidFill>
                <a:effectLst/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" name="Oval 9"/>
            <p:cNvSpPr>
              <a:spLocks noChangeArrowheads="1"/>
            </p:cNvSpPr>
            <p:nvPr/>
          </p:nvSpPr>
          <p:spPr bwMode="auto">
            <a:xfrm>
              <a:off x="723900" y="890588"/>
              <a:ext cx="107950" cy="10795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1998690" y="890588"/>
              <a:ext cx="107950" cy="10795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1" y="0"/>
            <a:ext cx="9153525" cy="400050"/>
          </a:xfrm>
          <a:prstGeom prst="rect">
            <a:avLst/>
          </a:prstGeom>
          <a:solidFill>
            <a:srgbClr val="7B76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ko-KR" altLang="en-US" sz="135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110670" y="8904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u="none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정리하기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6075493" y="8904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u="none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들어가기</a:t>
            </a:r>
            <a:endParaRPr lang="ko-KR" altLang="en-US" sz="1050" b="1" u="none" dirty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217932" y="8904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none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학습하기</a:t>
            </a:r>
            <a:endParaRPr lang="ko-KR" altLang="en-US" sz="1050" b="1" u="none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모서리가 둥근 직사각형 10"/>
          <p:cNvSpPr/>
          <p:nvPr userDrawn="1"/>
        </p:nvSpPr>
        <p:spPr>
          <a:xfrm>
            <a:off x="7092280" y="95665"/>
            <a:ext cx="936104" cy="21602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00" rtlCol="0" anchor="ctr"/>
          <a:lstStyle/>
          <a:p>
            <a:pPr marL="135731" indent="-135731" algn="ctr" eaLnBrk="0" latinLnBrk="0" hangingPunct="0">
              <a:lnSpc>
                <a:spcPts val="2025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</a:pPr>
            <a:endParaRPr lang="ko-KR" altLang="en-US" sz="1350" dirty="0" err="1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7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4894009"/>
            <a:ext cx="8756650" cy="210035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085850"/>
            <a:ext cx="3587750" cy="291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2780110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085850"/>
            <a:ext cx="3587750" cy="29146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2780110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2286000"/>
            <a:ext cx="365760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33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</a:t>
            </a:r>
            <a:r>
              <a:rPr lang="en-US" altLang="ko-KR" sz="33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You</a:t>
            </a:r>
            <a:endParaRPr lang="en-US" altLang="ko-KR" sz="3300" b="1" dirty="0">
              <a:solidFill>
                <a:schemeClr val="tx2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85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1" descr="3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50"/>
          <a:stretch>
            <a:fillRect/>
          </a:stretch>
        </p:blipFill>
        <p:spPr bwMode="auto">
          <a:xfrm>
            <a:off x="0" y="4110695"/>
            <a:ext cx="9142413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이등변 삼각형 17"/>
          <p:cNvSpPr/>
          <p:nvPr userDrawn="1"/>
        </p:nvSpPr>
        <p:spPr>
          <a:xfrm rot="8152577">
            <a:off x="8239542" y="4406458"/>
            <a:ext cx="1331648" cy="687281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 userDrawn="1">
            <p:ph idx="1"/>
          </p:nvPr>
        </p:nvSpPr>
        <p:spPr>
          <a:xfrm>
            <a:off x="539552" y="915566"/>
            <a:ext cx="6696742" cy="360728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85775" indent="-276225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23" name="제목 1"/>
          <p:cNvSpPr>
            <a:spLocks noGrp="1"/>
          </p:cNvSpPr>
          <p:nvPr userDrawn="1">
            <p:ph type="ctrTitle"/>
          </p:nvPr>
        </p:nvSpPr>
        <p:spPr>
          <a:xfrm>
            <a:off x="778211" y="195486"/>
            <a:ext cx="6488456" cy="475384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-7034"/>
            <a:ext cx="9143999" cy="2308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347153" y="-2053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u="none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정리하기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6547360" y="-2053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u="none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들어가기</a:t>
            </a:r>
            <a:endParaRPr lang="ko-KR" altLang="en-US" sz="1050" b="1" u="none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559605" y="-2053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none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학습하기</a:t>
            </a:r>
            <a:endParaRPr lang="ko-KR" altLang="en-US" sz="1050" b="1" u="none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6405382" y="16559"/>
            <a:ext cx="936104" cy="18292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00" rtlCol="0" anchor="ctr"/>
          <a:lstStyle/>
          <a:p>
            <a:pPr marL="135731" indent="-135731" algn="ctr" eaLnBrk="0" latinLnBrk="0" hangingPunct="0">
              <a:lnSpc>
                <a:spcPts val="2025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</a:pPr>
            <a:endParaRPr lang="ko-KR" altLang="en-US" sz="1350" dirty="0" err="1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이등변 삼각형 25"/>
          <p:cNvSpPr/>
          <p:nvPr userDrawn="1"/>
        </p:nvSpPr>
        <p:spPr>
          <a:xfrm rot="18963414">
            <a:off x="-439178" y="-8372"/>
            <a:ext cx="1331648" cy="687281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4233" y="0"/>
            <a:ext cx="2306936" cy="755155"/>
            <a:chOff x="14233" y="0"/>
            <a:chExt cx="2306936" cy="755155"/>
          </a:xfrm>
        </p:grpSpPr>
        <p:pic>
          <p:nvPicPr>
            <p:cNvPr id="28" name="Picture 65" descr="46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72" r="39047"/>
            <a:stretch/>
          </p:blipFill>
          <p:spPr bwMode="auto">
            <a:xfrm>
              <a:off x="14233" y="0"/>
              <a:ext cx="741344" cy="755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67" descr="46-1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8" t="15350" r="64177" b="33179"/>
            <a:stretch>
              <a:fillRect/>
            </a:stretch>
          </p:blipFill>
          <p:spPr bwMode="auto">
            <a:xfrm>
              <a:off x="95542" y="44135"/>
              <a:ext cx="354594" cy="43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직선 연결선 29"/>
            <p:cNvCxnSpPr/>
            <p:nvPr/>
          </p:nvCxnSpPr>
          <p:spPr>
            <a:xfrm>
              <a:off x="740979" y="622737"/>
              <a:ext cx="158019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stealth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748861" y="504496"/>
              <a:ext cx="0" cy="1182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 userDrawn="1"/>
        </p:nvSpPr>
        <p:spPr>
          <a:xfrm>
            <a:off x="5527464" y="-32632"/>
            <a:ext cx="8963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[1</a:t>
            </a:r>
            <a:r>
              <a:rPr lang="ko-KR" altLang="en-US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주 </a:t>
            </a:r>
            <a:r>
              <a:rPr lang="en-US" altLang="ko-KR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교시</a:t>
            </a:r>
            <a:r>
              <a:rPr lang="en-US" altLang="ko-KR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100" dirty="0" smtClean="0">
              <a:solidFill>
                <a:srgbClr val="8D98A5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74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7620"/>
            <a:ext cx="8618218" cy="515112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ctrTitle" hasCustomPrompt="1"/>
          </p:nvPr>
        </p:nvSpPr>
        <p:spPr>
          <a:xfrm>
            <a:off x="604910" y="144580"/>
            <a:ext cx="6774297" cy="522168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6449" y="682890"/>
            <a:ext cx="6757556" cy="38610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85775" indent="-276225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-7034"/>
            <a:ext cx="9143999" cy="22610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44989" y="2790"/>
            <a:ext cx="732983" cy="822958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4979963"/>
            <a:ext cx="9144000" cy="18287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 userDrawn="1"/>
        </p:nvSpPr>
        <p:spPr>
          <a:xfrm rot="5400000" flipH="1" flipV="1">
            <a:off x="8349496" y="4204056"/>
            <a:ext cx="651647" cy="937361"/>
          </a:xfrm>
          <a:prstGeom prst="triangle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8347153" y="-2053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u="none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정리하기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479485" y="-2053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u="none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들어가기</a:t>
            </a:r>
            <a:endParaRPr lang="ko-KR" altLang="en-US" sz="1050" b="1" u="none" dirty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7433956" y="-2053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none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학습하기</a:t>
            </a:r>
            <a:endParaRPr lang="ko-KR" altLang="en-US" sz="1050" b="1" u="none" dirty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모서리가 둥근 직사각형 20"/>
          <p:cNvSpPr/>
          <p:nvPr userDrawn="1"/>
        </p:nvSpPr>
        <p:spPr>
          <a:xfrm>
            <a:off x="7308304" y="16559"/>
            <a:ext cx="936104" cy="18292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00" rtlCol="0" anchor="ctr"/>
          <a:lstStyle/>
          <a:p>
            <a:pPr marL="135731" indent="-135731" algn="ctr" eaLnBrk="0" latinLnBrk="0" hangingPunct="0">
              <a:lnSpc>
                <a:spcPts val="2025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</a:pPr>
            <a:endParaRPr lang="ko-KR" altLang="en-US" sz="1350" dirty="0" err="1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-14046" y="22831"/>
            <a:ext cx="4767475" cy="579511"/>
            <a:chOff x="14233" y="0"/>
            <a:chExt cx="6219372" cy="755997"/>
          </a:xfrm>
        </p:grpSpPr>
        <p:pic>
          <p:nvPicPr>
            <p:cNvPr id="25" name="Picture 65" descr="46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72" r="39047"/>
            <a:stretch/>
          </p:blipFill>
          <p:spPr bwMode="auto">
            <a:xfrm>
              <a:off x="14233" y="0"/>
              <a:ext cx="741344" cy="755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67" descr="46-1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8" t="15350" r="64177" b="33179"/>
            <a:stretch>
              <a:fillRect/>
            </a:stretch>
          </p:blipFill>
          <p:spPr bwMode="auto">
            <a:xfrm>
              <a:off x="95542" y="44135"/>
              <a:ext cx="354594" cy="43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직선 연결선 26"/>
            <p:cNvCxnSpPr/>
            <p:nvPr/>
          </p:nvCxnSpPr>
          <p:spPr>
            <a:xfrm>
              <a:off x="740979" y="745812"/>
              <a:ext cx="5492626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oval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48861" y="504496"/>
              <a:ext cx="0" cy="2515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99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1" descr="3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50"/>
          <a:stretch>
            <a:fillRect/>
          </a:stretch>
        </p:blipFill>
        <p:spPr bwMode="auto">
          <a:xfrm>
            <a:off x="0" y="4110695"/>
            <a:ext cx="9142413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이등변 삼각형 17"/>
          <p:cNvSpPr/>
          <p:nvPr userDrawn="1"/>
        </p:nvSpPr>
        <p:spPr>
          <a:xfrm rot="8152577">
            <a:off x="8239542" y="4406458"/>
            <a:ext cx="1331648" cy="687281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2"/>
          <p:cNvSpPr>
            <a:spLocks noGrp="1"/>
          </p:cNvSpPr>
          <p:nvPr userDrawn="1">
            <p:ph idx="1"/>
          </p:nvPr>
        </p:nvSpPr>
        <p:spPr>
          <a:xfrm>
            <a:off x="539552" y="915566"/>
            <a:ext cx="6696742" cy="360728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85775" indent="-276225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23" name="제목 1"/>
          <p:cNvSpPr>
            <a:spLocks noGrp="1"/>
          </p:cNvSpPr>
          <p:nvPr userDrawn="1">
            <p:ph type="ctrTitle"/>
          </p:nvPr>
        </p:nvSpPr>
        <p:spPr>
          <a:xfrm>
            <a:off x="778211" y="195486"/>
            <a:ext cx="6488456" cy="475384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6" name="직사각형 15"/>
          <p:cNvSpPr/>
          <p:nvPr userDrawn="1"/>
        </p:nvSpPr>
        <p:spPr>
          <a:xfrm>
            <a:off x="0" y="-7034"/>
            <a:ext cx="9143999" cy="2308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347153" y="-2053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u="none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정리하기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6547360" y="-2053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u="none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들어가기</a:t>
            </a:r>
            <a:endParaRPr lang="ko-KR" altLang="en-US" sz="1050" b="1" u="none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7380312" y="-2053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none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학습하기</a:t>
            </a:r>
            <a:endParaRPr lang="ko-KR" altLang="en-US" sz="1050" b="1" u="none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8243668" y="16559"/>
            <a:ext cx="870348" cy="18292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00" rtlCol="0" anchor="ctr"/>
          <a:lstStyle/>
          <a:p>
            <a:pPr marL="135731" indent="-135731" algn="ctr" eaLnBrk="0" latinLnBrk="0" hangingPunct="0">
              <a:lnSpc>
                <a:spcPts val="2025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</a:pPr>
            <a:endParaRPr lang="ko-KR" altLang="en-US" sz="1350" dirty="0" err="1" smtClean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이등변 삼각형 25"/>
          <p:cNvSpPr/>
          <p:nvPr userDrawn="1"/>
        </p:nvSpPr>
        <p:spPr>
          <a:xfrm rot="18963414">
            <a:off x="-439178" y="-8372"/>
            <a:ext cx="1331648" cy="687281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 userDrawn="1"/>
        </p:nvGrpSpPr>
        <p:grpSpPr>
          <a:xfrm>
            <a:off x="14233" y="0"/>
            <a:ext cx="2306936" cy="755155"/>
            <a:chOff x="14233" y="0"/>
            <a:chExt cx="2306936" cy="755155"/>
          </a:xfrm>
        </p:grpSpPr>
        <p:pic>
          <p:nvPicPr>
            <p:cNvPr id="28" name="Picture 65" descr="46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72" r="39047"/>
            <a:stretch/>
          </p:blipFill>
          <p:spPr bwMode="auto">
            <a:xfrm>
              <a:off x="14233" y="0"/>
              <a:ext cx="741344" cy="755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67" descr="46-1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8" t="15350" r="64177" b="33179"/>
            <a:stretch>
              <a:fillRect/>
            </a:stretch>
          </p:blipFill>
          <p:spPr bwMode="auto">
            <a:xfrm>
              <a:off x="95542" y="44135"/>
              <a:ext cx="354594" cy="43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직선 연결선 29"/>
            <p:cNvCxnSpPr/>
            <p:nvPr/>
          </p:nvCxnSpPr>
          <p:spPr>
            <a:xfrm>
              <a:off x="740979" y="622737"/>
              <a:ext cx="158019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stealth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748861" y="504496"/>
              <a:ext cx="0" cy="1182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 userDrawn="1"/>
        </p:nvSpPr>
        <p:spPr>
          <a:xfrm>
            <a:off x="5527464" y="-32632"/>
            <a:ext cx="8963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[1</a:t>
            </a:r>
            <a:r>
              <a:rPr lang="ko-KR" altLang="en-US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주 </a:t>
            </a:r>
            <a:r>
              <a:rPr lang="en-US" altLang="ko-KR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교시</a:t>
            </a:r>
            <a:r>
              <a:rPr lang="en-US" altLang="ko-KR" sz="11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100" dirty="0" smtClean="0">
              <a:solidFill>
                <a:srgbClr val="8D98A5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68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00100" y="107139"/>
            <a:ext cx="7729534" cy="48218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760000"/>
                </a:solidFill>
                <a:latin typeface="HY울릉도B" pitchFamily="18" charset="-127"/>
                <a:ea typeface="HY울릉도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57200" y="696502"/>
            <a:ext cx="8229600" cy="4232702"/>
          </a:xfrm>
          <a:prstGeom prst="rect">
            <a:avLst/>
          </a:prstGeom>
        </p:spPr>
        <p:txBody>
          <a:bodyPr/>
          <a:lstStyle>
            <a:lvl1pPr latinLnBrk="0">
              <a:buFont typeface="Wingdings" pitchFamily="2" charset="2"/>
              <a:buChar char="§"/>
              <a:defRPr sz="1800">
                <a:solidFill>
                  <a:schemeClr val="accent5">
                    <a:lumMod val="1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  <a:lvl2pPr latinLnBrk="0">
              <a:buFont typeface="Arial" pitchFamily="34" charset="0"/>
              <a:buChar char="•"/>
              <a:defRPr sz="1500">
                <a:solidFill>
                  <a:schemeClr val="accent1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2pPr>
            <a:lvl3pPr latinLnBrk="0">
              <a:buFont typeface="HY헤드라인M" pitchFamily="18" charset="-127"/>
              <a:buChar char="-"/>
              <a:defRPr sz="1350">
                <a:solidFill>
                  <a:schemeClr val="accent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3pPr>
            <a:lvl4pPr latinLnBrk="0">
              <a:buFontTx/>
              <a:buBlip>
                <a:blip r:embed="rId2"/>
              </a:buBlip>
              <a:defRPr sz="1200">
                <a:latin typeface="HY헤드라인M" pitchFamily="18" charset="-127"/>
                <a:ea typeface="HY헤드라인M" pitchFamily="18" charset="-127"/>
              </a:defRPr>
            </a:lvl4pPr>
            <a:lvl5pPr latinLnBrk="0">
              <a:defRPr sz="1200">
                <a:latin typeface="HY헤드라인M" pitchFamily="18" charset="-127"/>
                <a:ea typeface="HY헤드라인M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36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" y="1"/>
            <a:ext cx="9143999" cy="5143500"/>
          </a:xfrm>
          <a:prstGeom prst="rect">
            <a:avLst/>
          </a:prstGeom>
          <a:solidFill>
            <a:srgbClr val="4146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" y="649067"/>
            <a:ext cx="9143999" cy="4494433"/>
          </a:xfrm>
          <a:prstGeom prst="rect">
            <a:avLst/>
          </a:prstGeom>
          <a:solidFill>
            <a:srgbClr val="292C3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ctrTitle" hasCustomPrompt="1"/>
          </p:nvPr>
        </p:nvSpPr>
        <p:spPr>
          <a:xfrm>
            <a:off x="457200" y="112649"/>
            <a:ext cx="6922008" cy="522168"/>
          </a:xfrm>
          <a:prstGeom prst="rect">
            <a:avLst/>
          </a:prstGeom>
        </p:spPr>
        <p:txBody>
          <a:bodyPr anchor="ctr"/>
          <a:lstStyle>
            <a:lvl1pPr algn="l">
              <a:defRPr sz="2600" b="1">
                <a:solidFill>
                  <a:srgbClr val="CCFFFF"/>
                </a:solidFill>
                <a:effectLst/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78738" y="655683"/>
            <a:ext cx="6879344" cy="38610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2000" b="1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85775" indent="-276225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baseline="0">
                <a:solidFill>
                  <a:schemeClr val="bg1"/>
                </a:solidFill>
                <a:latin typeface="+mn-ea"/>
                <a:ea typeface="+mn-ea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929586" y="64841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D89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[2</a:t>
            </a:r>
            <a:r>
              <a:rPr lang="ko-KR" altLang="en-US" sz="1400" dirty="0" smtClean="0">
                <a:solidFill>
                  <a:srgbClr val="5D89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</a:t>
            </a:r>
            <a:r>
              <a:rPr lang="en-US" altLang="ko-KR" sz="1400" dirty="0" smtClean="0">
                <a:solidFill>
                  <a:srgbClr val="5D89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solidFill>
                  <a:srgbClr val="5D89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교시</a:t>
            </a:r>
            <a:r>
              <a:rPr lang="en-US" altLang="ko-KR" sz="1400" dirty="0" smtClean="0">
                <a:solidFill>
                  <a:srgbClr val="5D898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400" dirty="0" smtClean="0">
              <a:solidFill>
                <a:srgbClr val="5D898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61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1"/>
            <a:ext cx="9143999" cy="5143500"/>
          </a:xfrm>
          <a:prstGeom prst="rect">
            <a:avLst/>
          </a:prstGeom>
          <a:solidFill>
            <a:srgbClr val="4146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자유형 4"/>
          <p:cNvSpPr/>
          <p:nvPr userDrawn="1"/>
        </p:nvSpPr>
        <p:spPr>
          <a:xfrm>
            <a:off x="4934936" y="-373981"/>
            <a:ext cx="3683284" cy="5688024"/>
          </a:xfrm>
          <a:custGeom>
            <a:avLst/>
            <a:gdLst>
              <a:gd name="connsiteX0" fmla="*/ 3462304 w 3634210"/>
              <a:gd name="connsiteY0" fmla="*/ 351121 h 5688024"/>
              <a:gd name="connsiteX1" fmla="*/ 3607084 w 3634210"/>
              <a:gd name="connsiteY1" fmla="*/ 1128361 h 5688024"/>
              <a:gd name="connsiteX2" fmla="*/ 3629944 w 3634210"/>
              <a:gd name="connsiteY2" fmla="*/ 1936081 h 5688024"/>
              <a:gd name="connsiteX3" fmla="*/ 3553744 w 3634210"/>
              <a:gd name="connsiteY3" fmla="*/ 2454241 h 5688024"/>
              <a:gd name="connsiteX4" fmla="*/ 3408964 w 3634210"/>
              <a:gd name="connsiteY4" fmla="*/ 2980021 h 5688024"/>
              <a:gd name="connsiteX5" fmla="*/ 3210844 w 3634210"/>
              <a:gd name="connsiteY5" fmla="*/ 3383881 h 5688024"/>
              <a:gd name="connsiteX6" fmla="*/ 2913664 w 3634210"/>
              <a:gd name="connsiteY6" fmla="*/ 3810601 h 5688024"/>
              <a:gd name="connsiteX7" fmla="*/ 2547904 w 3634210"/>
              <a:gd name="connsiteY7" fmla="*/ 4229701 h 5688024"/>
              <a:gd name="connsiteX8" fmla="*/ 2113564 w 3634210"/>
              <a:gd name="connsiteY8" fmla="*/ 4587841 h 5688024"/>
              <a:gd name="connsiteX9" fmla="*/ 1564924 w 3634210"/>
              <a:gd name="connsiteY9" fmla="*/ 4945981 h 5688024"/>
              <a:gd name="connsiteX10" fmla="*/ 955324 w 3634210"/>
              <a:gd name="connsiteY10" fmla="*/ 5243161 h 5688024"/>
              <a:gd name="connsiteX11" fmla="*/ 368584 w 3634210"/>
              <a:gd name="connsiteY11" fmla="*/ 5456521 h 5688024"/>
              <a:gd name="connsiteX12" fmla="*/ 25684 w 3634210"/>
              <a:gd name="connsiteY12" fmla="*/ 5532721 h 5688024"/>
              <a:gd name="connsiteX13" fmla="*/ 25684 w 3634210"/>
              <a:gd name="connsiteY13" fmla="*/ 5456521 h 5688024"/>
              <a:gd name="connsiteX14" fmla="*/ 33304 w 3634210"/>
              <a:gd name="connsiteY14" fmla="*/ 5266021 h 5688024"/>
              <a:gd name="connsiteX15" fmla="*/ 40924 w 3634210"/>
              <a:gd name="connsiteY15" fmla="*/ 358741 h 5688024"/>
              <a:gd name="connsiteX16" fmla="*/ 40924 w 3634210"/>
              <a:gd name="connsiteY16" fmla="*/ 373981 h 5688024"/>
              <a:gd name="connsiteX17" fmla="*/ 79024 w 3634210"/>
              <a:gd name="connsiteY17" fmla="*/ 366361 h 5688024"/>
              <a:gd name="connsiteX18" fmla="*/ 406684 w 3634210"/>
              <a:gd name="connsiteY18" fmla="*/ 358741 h 5688024"/>
              <a:gd name="connsiteX19" fmla="*/ 3462304 w 3634210"/>
              <a:gd name="connsiteY19" fmla="*/ 351121 h 568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34210" h="5688024">
                <a:moveTo>
                  <a:pt x="3462304" y="351121"/>
                </a:moveTo>
                <a:cubicBezTo>
                  <a:pt x="3520724" y="607661"/>
                  <a:pt x="3579144" y="864201"/>
                  <a:pt x="3607084" y="1128361"/>
                </a:cubicBezTo>
                <a:cubicBezTo>
                  <a:pt x="3635024" y="1392521"/>
                  <a:pt x="3638834" y="1715101"/>
                  <a:pt x="3629944" y="1936081"/>
                </a:cubicBezTo>
                <a:cubicBezTo>
                  <a:pt x="3621054" y="2157061"/>
                  <a:pt x="3590574" y="2280251"/>
                  <a:pt x="3553744" y="2454241"/>
                </a:cubicBezTo>
                <a:cubicBezTo>
                  <a:pt x="3516914" y="2628231"/>
                  <a:pt x="3466114" y="2825081"/>
                  <a:pt x="3408964" y="2980021"/>
                </a:cubicBezTo>
                <a:cubicBezTo>
                  <a:pt x="3351814" y="3134961"/>
                  <a:pt x="3293394" y="3245451"/>
                  <a:pt x="3210844" y="3383881"/>
                </a:cubicBezTo>
                <a:cubicBezTo>
                  <a:pt x="3128294" y="3522311"/>
                  <a:pt x="3024154" y="3669631"/>
                  <a:pt x="2913664" y="3810601"/>
                </a:cubicBezTo>
                <a:cubicBezTo>
                  <a:pt x="2803174" y="3951571"/>
                  <a:pt x="2681254" y="4100161"/>
                  <a:pt x="2547904" y="4229701"/>
                </a:cubicBezTo>
                <a:cubicBezTo>
                  <a:pt x="2414554" y="4359241"/>
                  <a:pt x="2277394" y="4468461"/>
                  <a:pt x="2113564" y="4587841"/>
                </a:cubicBezTo>
                <a:cubicBezTo>
                  <a:pt x="1949734" y="4707221"/>
                  <a:pt x="1757964" y="4836761"/>
                  <a:pt x="1564924" y="4945981"/>
                </a:cubicBezTo>
                <a:cubicBezTo>
                  <a:pt x="1371884" y="5055201"/>
                  <a:pt x="1154714" y="5158071"/>
                  <a:pt x="955324" y="5243161"/>
                </a:cubicBezTo>
                <a:cubicBezTo>
                  <a:pt x="755934" y="5328251"/>
                  <a:pt x="523524" y="5408261"/>
                  <a:pt x="368584" y="5456521"/>
                </a:cubicBezTo>
                <a:cubicBezTo>
                  <a:pt x="213644" y="5504781"/>
                  <a:pt x="82834" y="5532721"/>
                  <a:pt x="25684" y="5532721"/>
                </a:cubicBezTo>
                <a:cubicBezTo>
                  <a:pt x="-31466" y="5532721"/>
                  <a:pt x="24414" y="5500971"/>
                  <a:pt x="25684" y="5456521"/>
                </a:cubicBezTo>
                <a:cubicBezTo>
                  <a:pt x="26954" y="5412071"/>
                  <a:pt x="30764" y="6115651"/>
                  <a:pt x="33304" y="5266021"/>
                </a:cubicBezTo>
                <a:cubicBezTo>
                  <a:pt x="35844" y="4416391"/>
                  <a:pt x="39654" y="1174081"/>
                  <a:pt x="40924" y="358741"/>
                </a:cubicBezTo>
                <a:cubicBezTo>
                  <a:pt x="42194" y="-456599"/>
                  <a:pt x="34574" y="372711"/>
                  <a:pt x="40924" y="373981"/>
                </a:cubicBezTo>
                <a:cubicBezTo>
                  <a:pt x="47274" y="375251"/>
                  <a:pt x="18064" y="368901"/>
                  <a:pt x="79024" y="366361"/>
                </a:cubicBezTo>
                <a:cubicBezTo>
                  <a:pt x="139984" y="363821"/>
                  <a:pt x="406684" y="358741"/>
                  <a:pt x="406684" y="358741"/>
                </a:cubicBezTo>
                <a:lnTo>
                  <a:pt x="3462304" y="351121"/>
                </a:lnTo>
                <a:close/>
              </a:path>
            </a:pathLst>
          </a:custGeom>
          <a:solidFill>
            <a:srgbClr val="EC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7929586" y="64841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[1</a:t>
            </a:r>
            <a:r>
              <a:rPr lang="ko-KR" altLang="en-US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주 </a:t>
            </a:r>
            <a:r>
              <a:rPr lang="en-US" altLang="ko-KR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교시</a:t>
            </a:r>
            <a:r>
              <a:rPr lang="en-US" altLang="ko-KR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dirty="0" smtClean="0">
              <a:solidFill>
                <a:srgbClr val="8D98A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-4763" y="0"/>
            <a:ext cx="4988243" cy="5158740"/>
          </a:xfrm>
          <a:prstGeom prst="rect">
            <a:avLst/>
          </a:prstGeom>
          <a:solidFill>
            <a:srgbClr val="EC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6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1" y="-7620"/>
            <a:ext cx="9143999" cy="5163094"/>
          </a:xfrm>
          <a:prstGeom prst="rect">
            <a:avLst/>
          </a:prstGeom>
          <a:solidFill>
            <a:srgbClr val="292C3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7620"/>
            <a:ext cx="8618218" cy="515112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ctrTitle" hasCustomPrompt="1"/>
          </p:nvPr>
        </p:nvSpPr>
        <p:spPr>
          <a:xfrm>
            <a:off x="457200" y="118754"/>
            <a:ext cx="6922008" cy="522168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슬라이드 제목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78738" y="661788"/>
            <a:ext cx="6757556" cy="386106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85775" indent="-276225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929586" y="64841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[1</a:t>
            </a:r>
            <a:r>
              <a:rPr lang="ko-KR" altLang="en-US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주 </a:t>
            </a:r>
            <a:r>
              <a:rPr lang="en-US" altLang="ko-KR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교시</a:t>
            </a:r>
            <a:r>
              <a:rPr lang="en-US" altLang="ko-KR" sz="1400" dirty="0" smtClean="0">
                <a:solidFill>
                  <a:srgbClr val="8D98A5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dirty="0" smtClean="0">
              <a:solidFill>
                <a:srgbClr val="8D98A5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322C14-8FCA-4019-81EF-00BEF5AF6798}"/>
              </a:ext>
            </a:extLst>
          </p:cNvPr>
          <p:cNvSpPr/>
          <p:nvPr userDrawn="1"/>
        </p:nvSpPr>
        <p:spPr>
          <a:xfrm flipH="1">
            <a:off x="365760" y="251460"/>
            <a:ext cx="60960" cy="2819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96672" y="605585"/>
            <a:ext cx="5538116" cy="0"/>
          </a:xfrm>
          <a:prstGeom prst="line">
            <a:avLst/>
          </a:prstGeom>
          <a:noFill/>
          <a:ln w="25400" cap="flat" cmpd="sng" algn="ctr">
            <a:solidFill>
              <a:srgbClr val="82794A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122804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1" y="0"/>
            <a:ext cx="9153525" cy="400050"/>
          </a:xfrm>
          <a:prstGeom prst="rect">
            <a:avLst/>
          </a:prstGeom>
          <a:solidFill>
            <a:srgbClr val="7B76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ko-KR" altLang="en-US" sz="135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093081" y="8904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학습하기</a:t>
            </a:r>
            <a:endParaRPr lang="ko-KR" altLang="en-US" sz="1050" b="1" dirty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110670" y="89048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u="none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정리하기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137812" y="88261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u="none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들어가기</a:t>
            </a:r>
            <a:endParaRPr lang="ko-KR" altLang="en-US" sz="1050" b="1" u="none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모서리가 둥근 직사각형 16"/>
          <p:cNvSpPr/>
          <p:nvPr userDrawn="1"/>
        </p:nvSpPr>
        <p:spPr>
          <a:xfrm>
            <a:off x="6012160" y="95665"/>
            <a:ext cx="936104" cy="21602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00" rtlCol="0" anchor="ctr"/>
          <a:lstStyle/>
          <a:p>
            <a:pPr marL="135731" indent="-135731" algn="ctr" eaLnBrk="0" latinLnBrk="0" hangingPunct="0">
              <a:lnSpc>
                <a:spcPts val="2025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  <a:buFont typeface="Arial" panose="020B0604020202020204" pitchFamily="34" charset="0"/>
              <a:buChar char="•"/>
            </a:pPr>
            <a:endParaRPr lang="ko-KR" altLang="en-US" sz="1350" dirty="0" err="1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0" y="87474"/>
            <a:ext cx="181587" cy="2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51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55" r:id="rId5"/>
    <p:sldLayoutId id="2147483658" r:id="rId6"/>
    <p:sldLayoutId id="2147483650" r:id="rId7"/>
    <p:sldLayoutId id="2147483654" r:id="rId8"/>
    <p:sldLayoutId id="2147483656" r:id="rId9"/>
    <p:sldLayoutId id="2147483657" r:id="rId10"/>
    <p:sldLayoutId id="2147483662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순서도와 스크래치의 이해</a:t>
            </a:r>
            <a:endParaRPr lang="ko-KR" altLang="en-US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2627784" y="2963256"/>
            <a:ext cx="5760640" cy="42862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블록코딩을</a:t>
            </a:r>
            <a:r>
              <a:rPr lang="ko-KR" altLang="en-US" dirty="0" smtClean="0"/>
              <a:t> 위한 순서도의 이해해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4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순서도의 기호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국제 표준화 기구</a:t>
            </a:r>
            <a:r>
              <a:rPr lang="en-US" altLang="ko-KR" dirty="0" smtClean="0"/>
              <a:t>(ISO : International Standard Organization) </a:t>
            </a:r>
            <a:r>
              <a:rPr lang="ko-KR" altLang="en-US" dirty="0" smtClean="0"/>
              <a:t>에서 제정</a:t>
            </a:r>
            <a:r>
              <a:rPr lang="en-US" altLang="ko-KR" dirty="0" smtClean="0"/>
              <a:t>(97N90)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 l="46245" r="10294"/>
          <a:stretch/>
        </p:blipFill>
        <p:spPr bwMode="auto">
          <a:xfrm>
            <a:off x="3779912" y="2951321"/>
            <a:ext cx="2368579" cy="1521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73832" y="2057454"/>
            <a:ext cx="6313777" cy="2443662"/>
            <a:chOff x="611561" y="831166"/>
            <a:chExt cx="6625058" cy="2443662"/>
          </a:xfrm>
        </p:grpSpPr>
        <p:grpSp>
          <p:nvGrpSpPr>
            <p:cNvPr id="9" name="그룹 8"/>
            <p:cNvGrpSpPr/>
            <p:nvPr/>
          </p:nvGrpSpPr>
          <p:grpSpPr>
            <a:xfrm>
              <a:off x="611561" y="831166"/>
              <a:ext cx="6625058" cy="2443662"/>
              <a:chOff x="611561" y="831166"/>
              <a:chExt cx="6625058" cy="2443662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11561" y="1027814"/>
                <a:ext cx="6624736" cy="2247014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2" name="양쪽 모서리가 둥근 사각형 11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47195" y="866239"/>
              <a:ext cx="151382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 smtClean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흐름선 기호</a:t>
              </a:r>
              <a:endParaRPr lang="ko-KR" altLang="en-US" b="1" dirty="0">
                <a:solidFill>
                  <a:srgbClr val="003399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127051" y="2534532"/>
            <a:ext cx="4753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순서도 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내에서 작업의 흐름 방향을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표시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1743740" y="3437860"/>
            <a:ext cx="65213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9479" y="3469478"/>
            <a:ext cx="56938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또는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1743740" y="3863163"/>
            <a:ext cx="65213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2698706" y="3416595"/>
            <a:ext cx="1086" cy="5316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196759" y="3444950"/>
            <a:ext cx="7089" cy="4890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65526" y="3469478"/>
            <a:ext cx="56938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</a:rPr>
              <a:t>또는</a:t>
            </a:r>
          </a:p>
        </p:txBody>
      </p:sp>
    </p:spTree>
    <p:extLst>
      <p:ext uri="{BB962C8B-B14F-4D97-AF65-F5344CB8AC3E}">
        <p14:creationId xmlns:p14="http://schemas.microsoft.com/office/powerpoint/2010/main" val="324241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l="12023" r="17054"/>
          <a:stretch/>
        </p:blipFill>
        <p:spPr bwMode="auto">
          <a:xfrm>
            <a:off x="1500293" y="2227226"/>
            <a:ext cx="4550896" cy="180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22756" y="692455"/>
            <a:ext cx="2797116" cy="43204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순서도의 기호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73832" y="1291910"/>
            <a:ext cx="6313777" cy="2861876"/>
            <a:chOff x="611561" y="831166"/>
            <a:chExt cx="6625058" cy="2861876"/>
          </a:xfrm>
        </p:grpSpPr>
        <p:grpSp>
          <p:nvGrpSpPr>
            <p:cNvPr id="10" name="그룹 9"/>
            <p:cNvGrpSpPr/>
            <p:nvPr/>
          </p:nvGrpSpPr>
          <p:grpSpPr>
            <a:xfrm>
              <a:off x="611561" y="831166"/>
              <a:ext cx="6625058" cy="2861876"/>
              <a:chOff x="611561" y="831166"/>
              <a:chExt cx="6625058" cy="286187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611561" y="1027814"/>
                <a:ext cx="6624736" cy="2665228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3" name="양쪽 모서리가 둥근 사각형 12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47195" y="866239"/>
              <a:ext cx="135302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단말 </a:t>
              </a:r>
              <a:r>
                <a:rPr lang="ko-KR" altLang="en-US" b="1" dirty="0" smtClean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기호</a:t>
              </a:r>
              <a:endParaRPr lang="ko-KR" altLang="en-US" b="1" dirty="0">
                <a:solidFill>
                  <a:srgbClr val="003399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127051" y="1768988"/>
            <a:ext cx="4753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순서도의 시작과 끝을 표시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772093" y="2886120"/>
            <a:ext cx="1301983" cy="4312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 l="13358" r="12143"/>
          <a:stretch/>
        </p:blipFill>
        <p:spPr bwMode="auto">
          <a:xfrm>
            <a:off x="1892594" y="2225750"/>
            <a:ext cx="4425442" cy="1873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22756" y="692455"/>
            <a:ext cx="2797116" cy="43204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순서도의 기호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73832" y="1291910"/>
            <a:ext cx="6313777" cy="2861876"/>
            <a:chOff x="611561" y="831166"/>
            <a:chExt cx="6625058" cy="2861876"/>
          </a:xfrm>
        </p:grpSpPr>
        <p:grpSp>
          <p:nvGrpSpPr>
            <p:cNvPr id="11" name="그룹 10"/>
            <p:cNvGrpSpPr/>
            <p:nvPr/>
          </p:nvGrpSpPr>
          <p:grpSpPr>
            <a:xfrm>
              <a:off x="611561" y="831166"/>
              <a:ext cx="6625058" cy="2861876"/>
              <a:chOff x="611561" y="831166"/>
              <a:chExt cx="6625058" cy="286187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611561" y="1027814"/>
                <a:ext cx="6624736" cy="2665228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4" name="양쪽 모서리가 둥근 사각형 13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47195" y="866239"/>
              <a:ext cx="135302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준비 </a:t>
              </a:r>
              <a:r>
                <a:rPr lang="ko-KR" altLang="en-US" b="1" dirty="0" smtClean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기호</a:t>
              </a:r>
              <a:endParaRPr lang="ko-KR" altLang="en-US" b="1" dirty="0">
                <a:solidFill>
                  <a:srgbClr val="003399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127051" y="1768988"/>
            <a:ext cx="4753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초기 변수나 배열을 선언</a:t>
            </a:r>
          </a:p>
        </p:txBody>
      </p:sp>
      <p:sp>
        <p:nvSpPr>
          <p:cNvPr id="5" name="육각형 4"/>
          <p:cNvSpPr/>
          <p:nvPr/>
        </p:nvSpPr>
        <p:spPr>
          <a:xfrm>
            <a:off x="1684685" y="2839107"/>
            <a:ext cx="1526347" cy="534958"/>
          </a:xfrm>
          <a:prstGeom prst="hexagon">
            <a:avLst>
              <a:gd name="adj" fmla="val 55488"/>
              <a:gd name="vf" fmla="val 11547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6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l="17075" r="11832"/>
          <a:stretch/>
        </p:blipFill>
        <p:spPr bwMode="auto">
          <a:xfrm>
            <a:off x="1667985" y="2285734"/>
            <a:ext cx="4374181" cy="1825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22756" y="692455"/>
            <a:ext cx="2797116" cy="43204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순서도의 기호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73832" y="1291910"/>
            <a:ext cx="6313777" cy="2861876"/>
            <a:chOff x="611561" y="831166"/>
            <a:chExt cx="6625058" cy="2861876"/>
          </a:xfrm>
        </p:grpSpPr>
        <p:grpSp>
          <p:nvGrpSpPr>
            <p:cNvPr id="11" name="그룹 10"/>
            <p:cNvGrpSpPr/>
            <p:nvPr/>
          </p:nvGrpSpPr>
          <p:grpSpPr>
            <a:xfrm>
              <a:off x="611561" y="831166"/>
              <a:ext cx="6625058" cy="2861876"/>
              <a:chOff x="611561" y="831166"/>
              <a:chExt cx="6625058" cy="286187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611561" y="1027814"/>
                <a:ext cx="6624736" cy="2665228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4" name="양쪽 모서리가 둥근 사각형 13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47195" y="866239"/>
              <a:ext cx="135302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처</a:t>
              </a:r>
              <a:r>
                <a:rPr lang="ko-KR" altLang="en-US" b="1" dirty="0" smtClean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리 기호</a:t>
              </a:r>
              <a:endParaRPr lang="ko-KR" altLang="en-US" b="1" dirty="0">
                <a:solidFill>
                  <a:srgbClr val="003399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127051" y="1768988"/>
            <a:ext cx="5862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여러 가지 종류의 작업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예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연산 등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을 처리하는 기호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594884" y="2970893"/>
            <a:ext cx="1056168" cy="3538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6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l="11957" t="1" r="17906" b="3684"/>
          <a:stretch/>
        </p:blipFill>
        <p:spPr bwMode="auto">
          <a:xfrm>
            <a:off x="1635011" y="2138320"/>
            <a:ext cx="4377149" cy="2120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22756" y="692455"/>
            <a:ext cx="2797116" cy="43204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순서도의 기호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73832" y="1291910"/>
            <a:ext cx="6313777" cy="3224056"/>
            <a:chOff x="611561" y="831166"/>
            <a:chExt cx="6625058" cy="3224056"/>
          </a:xfrm>
        </p:grpSpPr>
        <p:grpSp>
          <p:nvGrpSpPr>
            <p:cNvPr id="11" name="그룹 10"/>
            <p:cNvGrpSpPr/>
            <p:nvPr/>
          </p:nvGrpSpPr>
          <p:grpSpPr>
            <a:xfrm>
              <a:off x="611561" y="831166"/>
              <a:ext cx="6625058" cy="3224056"/>
              <a:chOff x="611561" y="831166"/>
              <a:chExt cx="6625058" cy="3224056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611561" y="1027814"/>
                <a:ext cx="6624736" cy="3027408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4" name="양쪽 모서리가 둥근 사각형 13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47195" y="866239"/>
              <a:ext cx="158010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입출력 </a:t>
              </a:r>
              <a:r>
                <a:rPr lang="ko-KR" altLang="en-US" b="1" dirty="0" smtClean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기호</a:t>
              </a:r>
              <a:endParaRPr lang="ko-KR" altLang="en-US" b="1" dirty="0">
                <a:solidFill>
                  <a:srgbClr val="003399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127051" y="1768988"/>
            <a:ext cx="5965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모든 종류의 입출력 작업을 나타내는데 사용되는 기호</a:t>
            </a:r>
          </a:p>
        </p:txBody>
      </p:sp>
      <p:sp>
        <p:nvSpPr>
          <p:cNvPr id="5" name="평행 사변형 4"/>
          <p:cNvSpPr/>
          <p:nvPr/>
        </p:nvSpPr>
        <p:spPr>
          <a:xfrm>
            <a:off x="1529550" y="3001700"/>
            <a:ext cx="1296144" cy="360040"/>
          </a:xfrm>
          <a:prstGeom prst="parallelogram">
            <a:avLst>
              <a:gd name="adj" fmla="val 3681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3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/>
          <a:srcRect l="11953" r="8579" b="5145"/>
          <a:stretch/>
        </p:blipFill>
        <p:spPr bwMode="auto">
          <a:xfrm>
            <a:off x="1547664" y="2221361"/>
            <a:ext cx="4824536" cy="2222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22756" y="692455"/>
            <a:ext cx="2797116" cy="43204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순서도의 기호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27051" y="1768988"/>
            <a:ext cx="5965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경로 중에서 어느 것을 선택할 것인지를 판단하는 기호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873832" y="1291910"/>
            <a:ext cx="6313777" cy="3272600"/>
            <a:chOff x="611561" y="831166"/>
            <a:chExt cx="6625058" cy="3272600"/>
          </a:xfrm>
        </p:grpSpPr>
        <p:grpSp>
          <p:nvGrpSpPr>
            <p:cNvPr id="18" name="그룹 17"/>
            <p:cNvGrpSpPr/>
            <p:nvPr/>
          </p:nvGrpSpPr>
          <p:grpSpPr>
            <a:xfrm>
              <a:off x="611561" y="831166"/>
              <a:ext cx="6625058" cy="3272600"/>
              <a:chOff x="611561" y="831166"/>
              <a:chExt cx="6625058" cy="327260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611561" y="1027813"/>
                <a:ext cx="6624736" cy="3075953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47195" y="866239"/>
              <a:ext cx="198210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판단</a:t>
              </a:r>
              <a:r>
                <a:rPr lang="en-US" altLang="ko-KR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선택</a:t>
              </a:r>
              <a:r>
                <a:rPr lang="en-US" altLang="ko-KR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) </a:t>
              </a: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기호</a:t>
              </a:r>
            </a:p>
          </p:txBody>
        </p:sp>
      </p:grpSp>
      <p:sp>
        <p:nvSpPr>
          <p:cNvPr id="5" name="다이아몬드 4"/>
          <p:cNvSpPr/>
          <p:nvPr/>
        </p:nvSpPr>
        <p:spPr>
          <a:xfrm>
            <a:off x="1405720" y="3039131"/>
            <a:ext cx="1618100" cy="526320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0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/>
          <a:srcRect l="3568" t="4632" b="5246"/>
          <a:stretch/>
        </p:blipFill>
        <p:spPr bwMode="auto">
          <a:xfrm>
            <a:off x="1375464" y="2571750"/>
            <a:ext cx="5799359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22756" y="692455"/>
            <a:ext cx="2797116" cy="43204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순서도의 기호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27052" y="1768988"/>
            <a:ext cx="5676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순서도의 각 기호에 대한 추가 설명을 할 때 사용하는 기호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873832" y="1291910"/>
            <a:ext cx="6313777" cy="3272600"/>
            <a:chOff x="611561" y="831166"/>
            <a:chExt cx="6625058" cy="3272600"/>
          </a:xfrm>
        </p:grpSpPr>
        <p:grpSp>
          <p:nvGrpSpPr>
            <p:cNvPr id="18" name="그룹 17"/>
            <p:cNvGrpSpPr/>
            <p:nvPr/>
          </p:nvGrpSpPr>
          <p:grpSpPr>
            <a:xfrm>
              <a:off x="611561" y="831166"/>
              <a:ext cx="6625058" cy="3272600"/>
              <a:chOff x="611561" y="831166"/>
              <a:chExt cx="6625058" cy="327260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611561" y="1027813"/>
                <a:ext cx="6624736" cy="3075953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47195" y="866239"/>
              <a:ext cx="264314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주석</a:t>
              </a:r>
              <a:r>
                <a:rPr lang="en-US" altLang="ko-KR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(Comment) </a:t>
              </a:r>
              <a:r>
                <a:rPr lang="ko-KR" altLang="en-US" b="1" dirty="0" smtClean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기호</a:t>
              </a:r>
              <a:endParaRPr lang="ko-KR" altLang="en-US" b="1" dirty="0">
                <a:solidFill>
                  <a:srgbClr val="003399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90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/>
          <a:srcRect l="2602" t="2832" r="3733" b="3785"/>
          <a:stretch/>
        </p:blipFill>
        <p:spPr bwMode="auto">
          <a:xfrm>
            <a:off x="1475656" y="2139702"/>
            <a:ext cx="5184577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22756" y="692455"/>
            <a:ext cx="2797116" cy="43204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순서도의 기호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73832" y="1203598"/>
            <a:ext cx="6313777" cy="3414768"/>
            <a:chOff x="611561" y="831166"/>
            <a:chExt cx="6625058" cy="3414768"/>
          </a:xfrm>
        </p:grpSpPr>
        <p:grpSp>
          <p:nvGrpSpPr>
            <p:cNvPr id="18" name="그룹 17"/>
            <p:cNvGrpSpPr/>
            <p:nvPr/>
          </p:nvGrpSpPr>
          <p:grpSpPr>
            <a:xfrm>
              <a:off x="611561" y="831166"/>
              <a:ext cx="6625058" cy="3414768"/>
              <a:chOff x="611561" y="831166"/>
              <a:chExt cx="6625058" cy="3414768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611561" y="1027813"/>
                <a:ext cx="6624736" cy="3218121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47195" y="866239"/>
              <a:ext cx="393158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서브 프로그램</a:t>
              </a:r>
              <a:r>
                <a:rPr lang="en-US" altLang="ko-KR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(sub program) </a:t>
              </a: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기호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127051" y="1680676"/>
            <a:ext cx="5605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별도의 서브 프로그램이나 함수를 이용 할 때 사용하는 기호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339702" y="3147814"/>
            <a:ext cx="1056168" cy="353842"/>
            <a:chOff x="1339702" y="3147814"/>
            <a:chExt cx="1056168" cy="353842"/>
          </a:xfrm>
        </p:grpSpPr>
        <p:sp>
          <p:nvSpPr>
            <p:cNvPr id="23" name="직사각형 22"/>
            <p:cNvSpPr/>
            <p:nvPr/>
          </p:nvSpPr>
          <p:spPr>
            <a:xfrm>
              <a:off x="1339702" y="3147814"/>
              <a:ext cx="1056168" cy="3538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453116" y="3147814"/>
              <a:ext cx="836428" cy="3538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369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/>
          <a:srcRect l="3185" r="6281" b="2865"/>
          <a:stretch/>
        </p:blipFill>
        <p:spPr bwMode="auto">
          <a:xfrm>
            <a:off x="1311349" y="2350887"/>
            <a:ext cx="5082364" cy="2238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22756" y="692455"/>
            <a:ext cx="2797116" cy="43204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순서도의 기호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73832" y="1203598"/>
            <a:ext cx="6313777" cy="3414768"/>
            <a:chOff x="611561" y="831166"/>
            <a:chExt cx="6625058" cy="3414768"/>
          </a:xfrm>
        </p:grpSpPr>
        <p:grpSp>
          <p:nvGrpSpPr>
            <p:cNvPr id="18" name="그룹 17"/>
            <p:cNvGrpSpPr/>
            <p:nvPr/>
          </p:nvGrpSpPr>
          <p:grpSpPr>
            <a:xfrm>
              <a:off x="611561" y="831166"/>
              <a:ext cx="6625058" cy="3414768"/>
              <a:chOff x="611561" y="831166"/>
              <a:chExt cx="6625058" cy="3414768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611561" y="1027813"/>
                <a:ext cx="6624736" cy="3218121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747195" y="866239"/>
              <a:ext cx="135302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 smtClean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결합 기호</a:t>
              </a:r>
              <a:endParaRPr lang="ko-KR" altLang="en-US" b="1" dirty="0">
                <a:solidFill>
                  <a:srgbClr val="003399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127051" y="1680676"/>
            <a:ext cx="5893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동일한 페이지 내에서 순서도나 다른 부분으로 옮겨질 때 이 기호내의 숫자나 문자를 이용하여 상호 연결하는 기호</a:t>
            </a:r>
          </a:p>
        </p:txBody>
      </p:sp>
      <p:sp>
        <p:nvSpPr>
          <p:cNvPr id="6" name="타원 5"/>
          <p:cNvSpPr/>
          <p:nvPr/>
        </p:nvSpPr>
        <p:spPr>
          <a:xfrm>
            <a:off x="1311348" y="3104706"/>
            <a:ext cx="737192" cy="73719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16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/>
          <a:srcRect l="5475" r="6827" b="4047"/>
          <a:stretch/>
        </p:blipFill>
        <p:spPr bwMode="auto">
          <a:xfrm>
            <a:off x="1488558" y="2278218"/>
            <a:ext cx="4898065" cy="229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22756" y="692455"/>
            <a:ext cx="2797116" cy="43204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순서도의 기호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73832" y="1203598"/>
            <a:ext cx="6313777" cy="3414768"/>
            <a:chOff x="611561" y="831166"/>
            <a:chExt cx="6625058" cy="3414768"/>
          </a:xfrm>
        </p:grpSpPr>
        <p:grpSp>
          <p:nvGrpSpPr>
            <p:cNvPr id="11" name="그룹 10"/>
            <p:cNvGrpSpPr/>
            <p:nvPr/>
          </p:nvGrpSpPr>
          <p:grpSpPr>
            <a:xfrm>
              <a:off x="611561" y="831166"/>
              <a:ext cx="6625058" cy="3414768"/>
              <a:chOff x="611561" y="831166"/>
              <a:chExt cx="6625058" cy="3414768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611561" y="1027813"/>
                <a:ext cx="6624736" cy="3218121"/>
              </a:xfrm>
              <a:prstGeom prst="roundRect">
                <a:avLst>
                  <a:gd name="adj" fmla="val 2825"/>
                </a:avLst>
              </a:prstGeom>
              <a:noFill/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14" name="양쪽 모서리가 둥근 사각형 13"/>
              <p:cNvSpPr/>
              <p:nvPr/>
            </p:nvSpPr>
            <p:spPr>
              <a:xfrm>
                <a:off x="611981" y="831166"/>
                <a:ext cx="6624638" cy="409300"/>
              </a:xfrm>
              <a:prstGeom prst="round2SameRect">
                <a:avLst/>
              </a:prstGeom>
              <a:solidFill>
                <a:schemeClr val="bg2">
                  <a:lumMod val="7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47195" y="866239"/>
              <a:ext cx="216881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173038" lvl="1" indent="-173038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페이지 연결 </a:t>
              </a:r>
              <a:r>
                <a:rPr lang="ko-KR" altLang="en-US" b="1" dirty="0" smtClean="0">
                  <a:solidFill>
                    <a:srgbClr val="003399"/>
                  </a:solidFill>
                  <a:latin typeface="나눔고딕" pitchFamily="50" charset="-127"/>
                  <a:ea typeface="나눔고딕" pitchFamily="50" charset="-127"/>
                </a:rPr>
                <a:t>기호</a:t>
              </a:r>
              <a:endParaRPr lang="ko-KR" altLang="en-US" b="1" dirty="0">
                <a:solidFill>
                  <a:srgbClr val="003399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127051" y="1680676"/>
            <a:ext cx="5605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300" lvl="2" indent="-241300">
              <a:buFont typeface="Wingdings" pitchFamily="2" charset="2"/>
              <a:buChar char="Ø"/>
            </a:pPr>
            <a:r>
              <a:rPr lang="ko-KR" altLang="en-US" dirty="0">
                <a:latin typeface="나눔고딕" pitchFamily="50" charset="-127"/>
                <a:ea typeface="나눔고딕" pitchFamily="50" charset="-127"/>
              </a:rPr>
              <a:t>순서도를 한 페이지에 다 나타낼 수 없는 경우에 사용하는 페이지 연결 기호</a:t>
            </a:r>
          </a:p>
        </p:txBody>
      </p:sp>
      <p:sp>
        <p:nvSpPr>
          <p:cNvPr id="18" name="오각형 17"/>
          <p:cNvSpPr/>
          <p:nvPr/>
        </p:nvSpPr>
        <p:spPr>
          <a:xfrm rot="5400000">
            <a:off x="1403648" y="3059502"/>
            <a:ext cx="648072" cy="792088"/>
          </a:xfrm>
          <a:prstGeom prst="homePlate">
            <a:avLst>
              <a:gd name="adj" fmla="val 36875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5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611561" y="2853223"/>
            <a:ext cx="6590225" cy="1863820"/>
            <a:chOff x="611561" y="825949"/>
            <a:chExt cx="6625058" cy="1863820"/>
          </a:xfrm>
        </p:grpSpPr>
        <p:grpSp>
          <p:nvGrpSpPr>
            <p:cNvPr id="21" name="그룹 20"/>
            <p:cNvGrpSpPr/>
            <p:nvPr/>
          </p:nvGrpSpPr>
          <p:grpSpPr>
            <a:xfrm>
              <a:off x="611561" y="831165"/>
              <a:ext cx="6625058" cy="1858604"/>
              <a:chOff x="611561" y="831165"/>
              <a:chExt cx="6625058" cy="1858604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611561" y="1267460"/>
                <a:ext cx="6624736" cy="1422309"/>
              </a:xfrm>
              <a:prstGeom prst="roundRect">
                <a:avLst>
                  <a:gd name="adj" fmla="val 2825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>
                <a:off x="611981" y="831165"/>
                <a:ext cx="6624638" cy="487271"/>
              </a:xfrm>
              <a:prstGeom prst="round2Same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818454" y="825949"/>
              <a:ext cx="1148071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D98A5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학</a:t>
              </a:r>
              <a:r>
                <a:rPr kumimoji="0" lang="ko-KR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D98A5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습목표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8D98A5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1561" y="825949"/>
            <a:ext cx="6590225" cy="1863820"/>
            <a:chOff x="611561" y="825949"/>
            <a:chExt cx="6625058" cy="1863820"/>
          </a:xfrm>
        </p:grpSpPr>
        <p:grpSp>
          <p:nvGrpSpPr>
            <p:cNvPr id="8" name="그룹 7"/>
            <p:cNvGrpSpPr/>
            <p:nvPr/>
          </p:nvGrpSpPr>
          <p:grpSpPr>
            <a:xfrm>
              <a:off x="611561" y="831165"/>
              <a:ext cx="6625058" cy="1858604"/>
              <a:chOff x="611561" y="831165"/>
              <a:chExt cx="6625058" cy="1858604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611561" y="1267460"/>
                <a:ext cx="6624736" cy="1422309"/>
              </a:xfrm>
              <a:prstGeom prst="roundRect">
                <a:avLst>
                  <a:gd name="adj" fmla="val 2825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HY울릉도M" pitchFamily="18" charset="-127"/>
                  <a:ea typeface="HY울릉도M" pitchFamily="18" charset="-127"/>
                </a:endParaRPr>
              </a:p>
            </p:txBody>
          </p:sp>
          <p:sp>
            <p:nvSpPr>
              <p:cNvPr id="7" name="양쪽 모서리가 둥근 사각형 6"/>
              <p:cNvSpPr/>
              <p:nvPr/>
            </p:nvSpPr>
            <p:spPr>
              <a:xfrm>
                <a:off x="611981" y="831165"/>
                <a:ext cx="6624638" cy="487271"/>
              </a:xfrm>
              <a:prstGeom prst="round2SameRect">
                <a:avLst/>
              </a:prstGeom>
              <a:solidFill>
                <a:schemeClr val="accent1">
                  <a:lumMod val="50000"/>
                </a:schemeClr>
              </a:solidFill>
              <a:ln w="31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18454" y="825949"/>
              <a:ext cx="1148071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D98A5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학</a:t>
              </a:r>
              <a:r>
                <a:rPr kumimoji="0" lang="ko-KR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8D98A5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</a:rPr>
                <a:t>습내용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8D98A5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" name="Rectangle 304"/>
          <p:cNvSpPr>
            <a:spLocks noChangeArrowheads="1"/>
          </p:cNvSpPr>
          <p:nvPr/>
        </p:nvSpPr>
        <p:spPr bwMode="auto">
          <a:xfrm>
            <a:off x="1008974" y="1378594"/>
            <a:ext cx="5617346" cy="124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600"/>
              </a:spcBef>
              <a:buFontTx/>
              <a:buAutoNum type="arabicPeriod"/>
              <a:defRPr/>
            </a:pPr>
            <a:r>
              <a:rPr lang="ko-KR" altLang="en-US" b="1" kern="0" dirty="0" smtClean="0">
                <a:latin typeface="나눔고딕" pitchFamily="50" charset="-127"/>
                <a:ea typeface="나눔고딕" pitchFamily="50" charset="-127"/>
              </a:rPr>
              <a:t>순서도를 </a:t>
            </a:r>
            <a:r>
              <a:rPr lang="ko-KR" altLang="en-US" b="1" kern="0" dirty="0">
                <a:latin typeface="나눔고딕" pitchFamily="50" charset="-127"/>
                <a:ea typeface="나눔고딕" pitchFamily="50" charset="-127"/>
              </a:rPr>
              <a:t>통한 절차의 </a:t>
            </a:r>
            <a:r>
              <a:rPr lang="ko-KR" altLang="en-US" b="1" kern="0" dirty="0" smtClean="0">
                <a:latin typeface="나눔고딕" pitchFamily="50" charset="-127"/>
                <a:ea typeface="나눔고딕" pitchFamily="50" charset="-127"/>
              </a:rPr>
              <a:t>표현</a:t>
            </a:r>
            <a:endParaRPr lang="en-US" altLang="ko-KR" b="1" kern="0" dirty="0" smtClean="0"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Tx/>
              <a:buAutoNum type="arabicPeriod"/>
              <a:defRPr/>
            </a:pPr>
            <a:r>
              <a:rPr lang="ko-KR" altLang="en-US" b="1" kern="0" dirty="0" smtClean="0">
                <a:latin typeface="나눔고딕" pitchFamily="50" charset="-127"/>
                <a:ea typeface="나눔고딕" pitchFamily="50" charset="-127"/>
              </a:rPr>
              <a:t>순서도</a:t>
            </a:r>
            <a:r>
              <a:rPr lang="en-US" altLang="ko-KR" b="1" kern="0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b="1" kern="0" dirty="0" smtClean="0">
                <a:latin typeface="나눔고딕" pitchFamily="50" charset="-127"/>
                <a:ea typeface="나눔고딕" pitchFamily="50" charset="-127"/>
              </a:rPr>
              <a:t>flowchart)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Tx/>
              <a:buAutoNum type="arabicPeriod"/>
              <a:defRPr/>
            </a:pPr>
            <a:r>
              <a:rPr lang="ko-KR" altLang="en-US" b="1" kern="0" dirty="0" smtClean="0">
                <a:latin typeface="나눔고딕" pitchFamily="50" charset="-127"/>
                <a:ea typeface="나눔고딕" pitchFamily="50" charset="-127"/>
              </a:rPr>
              <a:t>스크래치 설치 </a:t>
            </a:r>
            <a:endParaRPr lang="en-US" altLang="ko-KR" b="1" kern="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Rectangle 304"/>
          <p:cNvSpPr>
            <a:spLocks noChangeArrowheads="1"/>
          </p:cNvSpPr>
          <p:nvPr/>
        </p:nvSpPr>
        <p:spPr bwMode="auto">
          <a:xfrm>
            <a:off x="1008974" y="3427395"/>
            <a:ext cx="6947402" cy="872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900"/>
              </a:spcBef>
              <a:buFontTx/>
              <a:buAutoNum type="arabicPeriod"/>
              <a:defRPr/>
            </a:pPr>
            <a:r>
              <a:rPr lang="ko-KR" altLang="en-US" b="1" kern="0" dirty="0" smtClean="0">
                <a:latin typeface="나눔고딕" pitchFamily="50" charset="-127"/>
                <a:ea typeface="나눔고딕" pitchFamily="50" charset="-127"/>
              </a:rPr>
              <a:t>블록 프로그래밍을 위해 절차의 </a:t>
            </a:r>
            <a:r>
              <a:rPr lang="ko-KR" altLang="en-US" b="1" kern="0" dirty="0">
                <a:latin typeface="나눔고딕" pitchFamily="50" charset="-127"/>
                <a:ea typeface="나눔고딕" pitchFamily="50" charset="-127"/>
              </a:rPr>
              <a:t>표현을</a:t>
            </a:r>
            <a:r>
              <a:rPr lang="ko-KR" altLang="en-US" b="1" kern="0" dirty="0" smtClean="0">
                <a:latin typeface="나눔고딕" pitchFamily="50" charset="-127"/>
                <a:ea typeface="나눔고딕" pitchFamily="50" charset="-127"/>
              </a:rPr>
              <a:t> 이해한다</a:t>
            </a:r>
            <a:r>
              <a:rPr lang="en-US" altLang="ko-KR" b="1" kern="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b="1" kern="0" dirty="0" smtClean="0">
              <a:solidFill>
                <a:schemeClr val="accent5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20000"/>
              </a:lnSpc>
              <a:spcBef>
                <a:spcPts val="900"/>
              </a:spcBef>
              <a:buFontTx/>
              <a:buAutoNum type="arabicPeriod"/>
              <a:defRPr/>
            </a:pPr>
            <a:r>
              <a:rPr lang="en-US" altLang="ko-KR" b="1" kern="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 kern="0" dirty="0" smtClean="0">
                <a:latin typeface="나눔고딕" pitchFamily="50" charset="-127"/>
                <a:ea typeface="나눔고딕" pitchFamily="50" charset="-127"/>
              </a:rPr>
              <a:t>순서도를 </a:t>
            </a:r>
            <a:r>
              <a:rPr lang="ko-KR" altLang="en-US" b="1" kern="0" dirty="0">
                <a:latin typeface="나눔고딕" pitchFamily="50" charset="-127"/>
                <a:ea typeface="나눔고딕" pitchFamily="50" charset="-127"/>
              </a:rPr>
              <a:t>학습하고</a:t>
            </a:r>
            <a:r>
              <a:rPr lang="en-US" altLang="ko-KR" b="1" kern="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 kern="0" dirty="0">
                <a:latin typeface="나눔고딕" pitchFamily="50" charset="-127"/>
                <a:ea typeface="나눔고딕" pitchFamily="50" charset="-127"/>
              </a:rPr>
              <a:t>프로그램의 논리를 표현해 </a:t>
            </a:r>
            <a:r>
              <a:rPr lang="ko-KR" altLang="en-US" b="1" kern="0" dirty="0" smtClean="0">
                <a:latin typeface="나눔고딕" pitchFamily="50" charset="-127"/>
                <a:ea typeface="나눔고딕" pitchFamily="50" charset="-127"/>
              </a:rPr>
              <a:t>본다</a:t>
            </a:r>
            <a:r>
              <a:rPr lang="en-US" altLang="ko-KR" b="1" kern="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b="1" kern="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학습개요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 논리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89174" y="715968"/>
            <a:ext cx="8229600" cy="37444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lnSpc>
                <a:spcPct val="120000"/>
              </a:lnSpc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프로그램을 배울 때의 어려운 점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컴퓨터를 통해 해결하려는 문제를 컴퓨터가 인식할 수 있는 절차로 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변환시키는 것</a:t>
            </a:r>
            <a:endParaRPr lang="en-US" altLang="ko-KR" sz="1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논리적인 사고가 필요함 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컴퓨터사고 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Computer Thinking)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구조적 프로그래밍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(Structured Programming)</a:t>
            </a:r>
          </a:p>
          <a:p>
            <a:pPr marL="177800" indent="-177800">
              <a:lnSpc>
                <a:spcPct val="12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1970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년대 네덜란드 </a:t>
            </a:r>
            <a:r>
              <a:rPr lang="en-US" altLang="ko-KR" sz="18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Dijkstra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교수에 의해 개발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7800" indent="-177800">
              <a:lnSpc>
                <a:spcPct val="120000"/>
              </a:lnSpc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프로그램을 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논리 요소만 가지고 기술</a:t>
            </a:r>
            <a:endParaRPr lang="en-US" altLang="ko-KR" sz="1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2" indent="-187325">
              <a:lnSpc>
                <a:spcPct val="120000"/>
              </a:lnSpc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순차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순서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논리</a:t>
            </a:r>
            <a:endParaRPr lang="en-US" altLang="ko-KR" sz="1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2" indent="-187325">
              <a:lnSpc>
                <a:spcPct val="120000"/>
              </a:lnSpc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 논리</a:t>
            </a:r>
            <a:endParaRPr lang="en-US" altLang="ko-KR" sz="1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542925" lvl="2" indent="-187325">
              <a:lnSpc>
                <a:spcPct val="120000"/>
              </a:lnSpc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반복 논리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27584" y="3435846"/>
            <a:ext cx="465172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01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596834" y="743197"/>
            <a:ext cx="6999502" cy="12331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-133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일상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생활에서의  순차 논리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46088" lvl="1" indent="-179388">
              <a:lnSpc>
                <a:spcPct val="120000"/>
              </a:lnSpc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잠을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깬다 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  <a:sym typeface="Wingdings" pitchFamily="2" charset="2"/>
              </a:rPr>
              <a:t>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이불을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정리한다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일반적으로 순서에 의해 이루어지는 논리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프로그램에서 순서논리는 프로그램을 실행할 때 순서로 </a:t>
            </a:r>
            <a:r>
              <a:rPr lang="ko-KR" altLang="en-US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</a:t>
            </a:r>
            <a:r>
              <a:rPr lang="en-US" altLang="ko-KR" sz="15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차례대로 실행 </a:t>
            </a:r>
            <a:r>
              <a:rPr lang="en-US" altLang="ko-KR" sz="1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626" y="3074822"/>
            <a:ext cx="198460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ko-KR" altLang="en-US" sz="1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정의 된 후 </a:t>
            </a:r>
            <a:r>
              <a:rPr lang="en-US" altLang="ko-KR" sz="1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 </a:t>
            </a:r>
            <a:r>
              <a:rPr lang="ko-KR" altLang="en-US" sz="1600" b="1" dirty="0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실행 되어야 함</a:t>
            </a:r>
            <a:endParaRPr lang="en-US" altLang="ko-KR" sz="1600" b="1" dirty="0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73079" y="2317898"/>
            <a:ext cx="2303721" cy="2558108"/>
            <a:chOff x="3113838" y="2317898"/>
            <a:chExt cx="1404156" cy="255810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815916" y="4379164"/>
              <a:ext cx="0" cy="19646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811065" y="3309627"/>
              <a:ext cx="4851" cy="25047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Flowchart: Terminator 2"/>
            <p:cNvSpPr/>
            <p:nvPr/>
          </p:nvSpPr>
          <p:spPr>
            <a:xfrm>
              <a:off x="3325011" y="2317898"/>
              <a:ext cx="972108" cy="343300"/>
            </a:xfrm>
            <a:prstGeom prst="flowChartTerminator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500" rtlCol="0" anchor="ctr"/>
            <a:lstStyle/>
            <a:p>
              <a:pPr algn="ctr" eaLnBrk="0" latinLnBrk="0" hangingPunct="0">
                <a:lnSpc>
                  <a:spcPct val="80000"/>
                </a:lnSpc>
                <a:spcBef>
                  <a:spcPct val="20000"/>
                </a:spcBef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ko-KR" altLang="en-US" sz="1350" b="1" dirty="0" smtClean="0">
                  <a:solidFill>
                    <a:prstClr val="black"/>
                  </a:solidFill>
                  <a:latin typeface="나눔고딕"/>
                  <a:ea typeface="나눔고딕"/>
                </a:rPr>
                <a:t>시  </a:t>
              </a:r>
              <a:r>
                <a:rPr lang="ko-KR" altLang="en-US" sz="1350" b="1" dirty="0">
                  <a:solidFill>
                    <a:prstClr val="black"/>
                  </a:solidFill>
                  <a:latin typeface="나눔고딕"/>
                  <a:ea typeface="나눔고딕"/>
                </a:rPr>
                <a:t>작</a:t>
              </a:r>
            </a:p>
          </p:txBody>
        </p:sp>
        <p:cxnSp>
          <p:nvCxnSpPr>
            <p:cNvPr id="9" name="Straight Arrow Connector 8"/>
            <p:cNvCxnSpPr>
              <a:stCxn id="3" idx="2"/>
            </p:cNvCxnSpPr>
            <p:nvPr/>
          </p:nvCxnSpPr>
          <p:spPr>
            <a:xfrm flipH="1">
              <a:off x="3809656" y="2661198"/>
              <a:ext cx="1410" cy="20250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Hexagon 9"/>
            <p:cNvSpPr/>
            <p:nvPr/>
          </p:nvSpPr>
          <p:spPr>
            <a:xfrm>
              <a:off x="3329862" y="2877579"/>
              <a:ext cx="972108" cy="440475"/>
            </a:xfrm>
            <a:prstGeom prst="hexago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500" rtlCol="0" anchor="ctr"/>
            <a:lstStyle/>
            <a:p>
              <a:pPr algn="ctr" eaLnBrk="0" latinLnBrk="0" hangingPunct="0">
                <a:lnSpc>
                  <a:spcPct val="80000"/>
                </a:lnSpc>
                <a:spcBef>
                  <a:spcPct val="20000"/>
                </a:spcBef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en-US" altLang="ko-KR" sz="1350" b="1" dirty="0">
                  <a:solidFill>
                    <a:prstClr val="black"/>
                  </a:solidFill>
                  <a:latin typeface="나눔고딕"/>
                  <a:ea typeface="나눔고딕"/>
                </a:rPr>
                <a:t>A = 40</a:t>
              </a:r>
            </a:p>
            <a:p>
              <a:pPr algn="ctr" eaLnBrk="0" latinLnBrk="0" hangingPunct="0">
                <a:lnSpc>
                  <a:spcPct val="80000"/>
                </a:lnSpc>
                <a:spcBef>
                  <a:spcPct val="20000"/>
                </a:spcBef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en-US" altLang="ko-KR" sz="1350" b="1" dirty="0">
                  <a:solidFill>
                    <a:prstClr val="black"/>
                  </a:solidFill>
                  <a:latin typeface="나눔고딕"/>
                  <a:ea typeface="나눔고딕"/>
                </a:rPr>
                <a:t>B = 50</a:t>
              </a:r>
              <a:endParaRPr lang="ko-KR" altLang="en-US" sz="1350" b="1" dirty="0" err="1">
                <a:solidFill>
                  <a:prstClr val="black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83868" y="3560101"/>
              <a:ext cx="918102" cy="2895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500" rtlCol="0" anchor="ctr"/>
            <a:lstStyle/>
            <a:p>
              <a:pPr algn="ctr" eaLnBrk="0" latinLnBrk="0" hangingPunct="0">
                <a:lnSpc>
                  <a:spcPct val="80000"/>
                </a:lnSpc>
                <a:spcBef>
                  <a:spcPct val="20000"/>
                </a:spcBef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en-US" altLang="ko-KR" sz="1350" b="1" dirty="0">
                  <a:solidFill>
                    <a:prstClr val="black"/>
                  </a:solidFill>
                  <a:latin typeface="나눔고딕"/>
                  <a:ea typeface="나눔고딕"/>
                </a:rPr>
                <a:t>C = A+B</a:t>
              </a:r>
              <a:endParaRPr lang="ko-KR" altLang="en-US" sz="1350" b="1" dirty="0" err="1">
                <a:solidFill>
                  <a:prstClr val="black"/>
                </a:solidFill>
                <a:latin typeface="나눔고딕"/>
                <a:ea typeface="나눔고딕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815916" y="3849687"/>
              <a:ext cx="0" cy="19646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Data 13"/>
            <p:cNvSpPr/>
            <p:nvPr/>
          </p:nvSpPr>
          <p:spPr>
            <a:xfrm>
              <a:off x="3113838" y="4046155"/>
              <a:ext cx="1404156" cy="348636"/>
            </a:xfrm>
            <a:prstGeom prst="flowChartInputOutpu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500" rtlCol="0" anchor="ctr"/>
            <a:lstStyle/>
            <a:p>
              <a:pPr algn="ctr" eaLnBrk="0" latinLnBrk="0" hangingPunct="0">
                <a:lnSpc>
                  <a:spcPct val="80000"/>
                </a:lnSpc>
                <a:spcBef>
                  <a:spcPct val="20000"/>
                </a:spcBef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en-US" altLang="ko-KR" sz="1350" b="1" dirty="0">
                  <a:solidFill>
                    <a:prstClr val="black"/>
                  </a:solidFill>
                  <a:latin typeface="나눔고딕"/>
                  <a:ea typeface="나눔고딕"/>
                </a:rPr>
                <a:t> Write C</a:t>
              </a:r>
              <a:endParaRPr lang="ko-KR" altLang="en-US" sz="1350" b="1" dirty="0" err="1">
                <a:solidFill>
                  <a:prstClr val="black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16" name="Flowchart: Terminator 15"/>
            <p:cNvSpPr/>
            <p:nvPr/>
          </p:nvSpPr>
          <p:spPr>
            <a:xfrm>
              <a:off x="3329862" y="4559389"/>
              <a:ext cx="972108" cy="316617"/>
            </a:xfrm>
            <a:prstGeom prst="flowChartTerminator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500" rtlCol="0" anchor="ctr"/>
            <a:lstStyle/>
            <a:p>
              <a:pPr algn="ctr" eaLnBrk="0" latinLnBrk="0" hangingPunct="0">
                <a:lnSpc>
                  <a:spcPct val="80000"/>
                </a:lnSpc>
                <a:spcBef>
                  <a:spcPct val="20000"/>
                </a:spcBef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ko-KR" altLang="en-US" sz="1350" b="1" dirty="0" smtClean="0">
                  <a:solidFill>
                    <a:prstClr val="black"/>
                  </a:solidFill>
                  <a:latin typeface="나눔고딕"/>
                  <a:ea typeface="나눔고딕"/>
                </a:rPr>
                <a:t>끝</a:t>
              </a:r>
              <a:endParaRPr lang="ko-KR" altLang="en-US" sz="1350" b="1" dirty="0">
                <a:solidFill>
                  <a:prstClr val="black"/>
                </a:solidFill>
                <a:latin typeface="나눔고딕"/>
                <a:ea typeface="나눔고딕"/>
              </a:endParaRPr>
            </a:p>
          </p:txBody>
        </p:sp>
      </p:grpSp>
      <p:sp>
        <p:nvSpPr>
          <p:cNvPr id="18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 논리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8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/>
          <p:cNvSpPr txBox="1">
            <a:spLocks/>
          </p:cNvSpPr>
          <p:nvPr/>
        </p:nvSpPr>
        <p:spPr>
          <a:xfrm>
            <a:off x="827584" y="771550"/>
            <a:ext cx="6480720" cy="7560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-133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순서의 논리는 반드시 순차적으로 실행되어야 하는 이유나 절차가 존재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3350" indent="-133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순서대로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실행되지 않는 경우 예상치 못한 오류나 결과가 발생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82081"/>
            <a:ext cx="3744416" cy="3251199"/>
          </a:xfrm>
          <a:prstGeom prst="rect">
            <a:avLst/>
          </a:prstGeom>
        </p:spPr>
      </p:pic>
      <p:sp>
        <p:nvSpPr>
          <p:cNvPr id="19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 논리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1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 txBox="1">
            <a:spLocks/>
          </p:cNvSpPr>
          <p:nvPr/>
        </p:nvSpPr>
        <p:spPr>
          <a:xfrm>
            <a:off x="829833" y="776821"/>
            <a:ext cx="6264696" cy="25101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-1333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일상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생활에서의 선택 논리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1" indent="-76200">
              <a:lnSpc>
                <a:spcPct val="130000"/>
              </a:lnSpc>
              <a:buNone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수요일인 경우에 조기퇴근을 할 수 있다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경우를 논리적으로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표현하려면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1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“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오늘은 수요일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?”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논리로 표현할 수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1" indent="-76200">
              <a:lnSpc>
                <a:spcPct val="130000"/>
              </a:lnSpc>
              <a:buNone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 논리의 결과는 반드시 참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(true)/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거짓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(false)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1" indent="0">
              <a:lnSpc>
                <a:spcPct val="130000"/>
              </a:lnSpc>
              <a:buNone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“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잘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모르겠다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”, “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애매모호하다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등은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 논리가 아님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339996" y="1950897"/>
            <a:ext cx="270030" cy="162018"/>
          </a:xfrm>
          <a:prstGeom prst="rightArrow">
            <a:avLst/>
          </a:prstGeom>
          <a:solidFill>
            <a:srgbClr val="E4E4E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00" rtlCol="0" anchor="ctr"/>
          <a:lstStyle/>
          <a:p>
            <a:pPr marL="135731" indent="-135731" algn="ctr" eaLnBrk="0" latinLnBrk="0" hangingPunct="0">
              <a:lnSpc>
                <a:spcPts val="2025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  <a:buFont typeface="Arial"/>
              <a:buChar char="•"/>
            </a:pPr>
            <a:endParaRPr lang="ko-KR" altLang="en-US" sz="1600" dirty="0" err="1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0" name="Right Arrow 5"/>
          <p:cNvSpPr/>
          <p:nvPr/>
        </p:nvSpPr>
        <p:spPr>
          <a:xfrm>
            <a:off x="1339996" y="2875264"/>
            <a:ext cx="270030" cy="162018"/>
          </a:xfrm>
          <a:prstGeom prst="rightArrow">
            <a:avLst/>
          </a:prstGeom>
          <a:solidFill>
            <a:srgbClr val="E4E4E4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00" rtlCol="0" anchor="ctr"/>
          <a:lstStyle/>
          <a:p>
            <a:pPr marL="135731" indent="-135731" algn="ctr" eaLnBrk="0" latinLnBrk="0" hangingPunct="0">
              <a:lnSpc>
                <a:spcPts val="2025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  <a:buFont typeface="Arial"/>
              <a:buChar char="•"/>
            </a:pPr>
            <a:endParaRPr lang="ko-KR" altLang="en-US" sz="1600" dirty="0" err="1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6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 논리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02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822779" y="779087"/>
            <a:ext cx="6989582" cy="10524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-133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프로그램에서의 선택논리 경우는 주어진 조건의 결과에 따라 실행되는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문장이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다름을 나타냄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3350" indent="-133350">
              <a:lnSpc>
                <a:spcPct val="50000"/>
              </a:lnSpc>
              <a:buFont typeface="Wingdings" panose="05000000000000000000" pitchFamily="2" charset="2"/>
              <a:buChar char="§"/>
            </a:pPr>
            <a:endParaRPr lang="en-US" altLang="ko-KR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3350" indent="-1333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나이를 입력 받아 성인인지 미성년인지를 출력하는 프로그램의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87824" y="1923678"/>
            <a:ext cx="2594774" cy="2970330"/>
            <a:chOff x="3314346" y="2139702"/>
            <a:chExt cx="2268252" cy="2754306"/>
          </a:xfrm>
        </p:grpSpPr>
        <p:sp>
          <p:nvSpPr>
            <p:cNvPr id="2" name="직사각형 1"/>
            <p:cNvSpPr/>
            <p:nvPr/>
          </p:nvSpPr>
          <p:spPr>
            <a:xfrm>
              <a:off x="3314346" y="2139702"/>
              <a:ext cx="2268252" cy="275430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500" rtlCol="0" anchor="ctr"/>
            <a:lstStyle/>
            <a:p>
              <a:pPr marL="135731" indent="-135731" algn="ctr" eaLnBrk="0" latinLnBrk="0" hangingPunct="0">
                <a:lnSpc>
                  <a:spcPts val="2025"/>
                </a:lnSpc>
                <a:spcBef>
                  <a:spcPct val="20000"/>
                </a:spcBef>
                <a:buClr>
                  <a:prstClr val="white">
                    <a:lumMod val="50000"/>
                  </a:prstClr>
                </a:buClr>
                <a:buSzPct val="100000"/>
                <a:buFont typeface="Arial"/>
                <a:buChar char="•"/>
              </a:pPr>
              <a:endParaRPr lang="ko-KR" altLang="en-US" sz="1350" dirty="0" err="1">
                <a:solidFill>
                  <a:prstClr val="black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364" y="2247714"/>
              <a:ext cx="1966491" cy="2538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프로그램 논리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6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 smtClean="0"/>
              <a:t>4.</a:t>
            </a:r>
            <a:r>
              <a:rPr lang="en-US" altLang="ko-KR" dirty="0" smtClean="0"/>
              <a:t> </a:t>
            </a:r>
            <a:r>
              <a:rPr lang="ko-KR" altLang="en-US" dirty="0"/>
              <a:t>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하드웨어의 개념</a:t>
            </a:r>
            <a:endParaRPr lang="en-US" altLang="ko-KR" dirty="0"/>
          </a:p>
          <a:p>
            <a:pPr lvl="1"/>
            <a:r>
              <a:rPr lang="en-US" altLang="ko-KR" sz="1600" dirty="0"/>
              <a:t>‘~</a:t>
            </a:r>
            <a:r>
              <a:rPr lang="ko-KR" altLang="en-US" sz="1600" dirty="0"/>
              <a:t>웨어 </a:t>
            </a:r>
            <a:r>
              <a:rPr lang="en-US" altLang="ko-KR" sz="1600" dirty="0"/>
              <a:t>(ware)’</a:t>
            </a:r>
            <a:r>
              <a:rPr lang="ko-KR" altLang="en-US" sz="1600" dirty="0"/>
              <a:t>란</a:t>
            </a:r>
            <a:r>
              <a:rPr lang="en-US" altLang="ko-KR" sz="1600" dirty="0"/>
              <a:t> </a:t>
            </a:r>
            <a:r>
              <a:rPr lang="ko-KR" altLang="en-US" sz="1600" dirty="0"/>
              <a:t>제품 또는 물건을 의미</a:t>
            </a:r>
            <a:endParaRPr lang="en-US" altLang="ko-KR" sz="1600" dirty="0"/>
          </a:p>
          <a:p>
            <a:pPr lvl="1"/>
            <a:r>
              <a:rPr lang="ko-KR" altLang="en-US" sz="1600" dirty="0"/>
              <a:t>하드웨어란</a:t>
            </a:r>
            <a:r>
              <a:rPr lang="en-US" altLang="ko-KR" sz="1600" dirty="0" smtClean="0"/>
              <a:t>?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눈으로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보고 만질 수 있는 딱딱한 물건을 의미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dirty="0"/>
              <a:t>컴퓨터 하드웨어란</a:t>
            </a:r>
            <a:r>
              <a:rPr lang="en-US" altLang="ko-KR" sz="1600" dirty="0" smtClean="0"/>
              <a:t>?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컴퓨터를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구성하는 눈으로 보고 만질 수 있는 모든 기계장치를 가리킴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600" dirty="0"/>
              <a:t>컴퓨터 하드웨어의 </a:t>
            </a:r>
            <a:r>
              <a:rPr lang="ko-KR" altLang="en-US" sz="1600" dirty="0" smtClean="0"/>
              <a:t>예 </a:t>
            </a:r>
            <a:r>
              <a:rPr lang="en-US" altLang="ko-KR" sz="1600" dirty="0" smtClean="0"/>
              <a:t>: </a:t>
            </a:r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본체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컴퓨터 본체의 내부기기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(CPU,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키보드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마우스 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507854"/>
            <a:ext cx="4860000" cy="12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36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소프트웨어의 개념</a:t>
            </a:r>
            <a:endParaRPr lang="en-US" altLang="ko-KR" sz="1200" dirty="0"/>
          </a:p>
          <a:p>
            <a:pPr lvl="1"/>
            <a:r>
              <a:rPr lang="ko-KR" altLang="en-US" sz="1200" dirty="0"/>
              <a:t>소프트웨어란</a:t>
            </a:r>
            <a:r>
              <a:rPr lang="en-US" altLang="ko-KR" sz="1200" dirty="0"/>
              <a:t>?</a:t>
            </a:r>
          </a:p>
          <a:p>
            <a:pPr lvl="2"/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하드웨어와 상대적인 개념</a:t>
            </a:r>
            <a:endParaRPr lang="en-US" altLang="ko-KR" sz="1200" b="1" dirty="0">
              <a:latin typeface="나눔고딕" pitchFamily="50" charset="-127"/>
              <a:ea typeface="나눔고딕" pitchFamily="50" charset="-127"/>
            </a:endParaRPr>
          </a:p>
          <a:p>
            <a:pPr lvl="2"/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눈으로 볼 수 없지만 컴퓨터 하드웨어를 동작시키거나 게임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계산기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문서편집기 등을 수행하는 존재</a:t>
            </a:r>
            <a:endParaRPr lang="en-US" altLang="ko-KR" sz="1200" b="1" dirty="0">
              <a:latin typeface="나눔고딕" pitchFamily="50" charset="-127"/>
              <a:ea typeface="나눔고딕" pitchFamily="50" charset="-127"/>
            </a:endParaRPr>
          </a:p>
          <a:p>
            <a:pPr lvl="1"/>
            <a:r>
              <a:rPr lang="ko-KR" altLang="en-US" sz="1200" dirty="0"/>
              <a:t>소프트웨어의 존재를 느낄 수 있는 예</a:t>
            </a:r>
            <a:endParaRPr lang="en-US" altLang="ko-KR" sz="1200" dirty="0"/>
          </a:p>
          <a:p>
            <a:pPr lvl="2"/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모니터의 윈도우 화면은 누가 그려주는 것일까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lvl="2"/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앵그리버드와 같은 게임은 누가 실행시키는 것일까</a:t>
            </a:r>
            <a:r>
              <a:rPr lang="en-US" altLang="ko-KR" sz="1200" b="1" dirty="0">
                <a:latin typeface="나눔고딕" pitchFamily="50" charset="-127"/>
                <a:ea typeface="나눔고딕" pitchFamily="50" charset="-127"/>
              </a:rPr>
              <a:t>?</a:t>
            </a:r>
            <a:r>
              <a:rPr lang="ko-KR" altLang="en-US" sz="1200" b="1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1" y="3057805"/>
            <a:ext cx="1447877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975" b="1" dirty="0">
                <a:ea typeface="맑은 고딕" panose="020B0503020000020004" pitchFamily="50" charset="-127"/>
              </a:rPr>
              <a:t>도대체 무엇이 실행시켜 주는 것일까</a:t>
            </a:r>
            <a:r>
              <a:rPr lang="en-US" altLang="ko-KR" sz="975" b="1" dirty="0">
                <a:ea typeface="맑은 고딕" panose="020B0503020000020004" pitchFamily="50" charset="-127"/>
              </a:rPr>
              <a:t>?</a:t>
            </a:r>
            <a:endParaRPr lang="ko-KR" altLang="en-US" sz="975" b="1" dirty="0">
              <a:ea typeface="맑은 고딕" panose="020B0503020000020004" pitchFamily="50" charset="-127"/>
            </a:endParaRPr>
          </a:p>
        </p:txBody>
      </p:sp>
      <p:pic>
        <p:nvPicPr>
          <p:cNvPr id="1028" name="Picture 4" descr="Question Guy by Scou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49" y="3488835"/>
            <a:ext cx="978284" cy="10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169622" y="289578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9622" y="467798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949792"/>
            <a:ext cx="4860000" cy="1727707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594467" y="134704"/>
            <a:ext cx="6774297" cy="5221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effectLst/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r>
              <a:rPr lang="en-US" altLang="ko-KR" smtClean="0"/>
              <a:t>4. </a:t>
            </a:r>
            <a:r>
              <a:rPr lang="ko-KR" altLang="en-US" smtClean="0"/>
              <a:t>소프트웨어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9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atinLnBrk="0"/>
            <a:r>
              <a:rPr lang="en-US" altLang="ko-KR" dirty="0" smtClean="0"/>
              <a:t>4.</a:t>
            </a:r>
            <a:r>
              <a:rPr lang="en-US" altLang="ko-KR" dirty="0" smtClean="0"/>
              <a:t> </a:t>
            </a:r>
            <a:r>
              <a:rPr lang="ko-KR" altLang="en-US" dirty="0"/>
              <a:t>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atinLnBrk="0"/>
            <a:r>
              <a:rPr lang="ko-KR" altLang="en-US" sz="1200" dirty="0"/>
              <a:t>소프트웨어의 종류</a:t>
            </a:r>
            <a:endParaRPr lang="en-US" altLang="ko-KR" sz="1200" dirty="0"/>
          </a:p>
          <a:p>
            <a:pPr lvl="1" latinLnBrk="0"/>
            <a:r>
              <a:rPr lang="ko-KR" altLang="en-US" sz="1200" dirty="0"/>
              <a:t>소프트웨어는 크게 </a:t>
            </a:r>
            <a:r>
              <a:rPr lang="en-US" altLang="ko-KR" sz="1200" dirty="0"/>
              <a:t>‘</a:t>
            </a:r>
            <a:r>
              <a:rPr lang="ko-KR" altLang="en-US" sz="1200" dirty="0"/>
              <a:t>시스템 소프트웨어</a:t>
            </a:r>
            <a:r>
              <a:rPr lang="en-US" altLang="ko-KR" sz="1200" dirty="0"/>
              <a:t>’</a:t>
            </a:r>
            <a:r>
              <a:rPr lang="ko-KR" altLang="en-US" sz="1200" dirty="0"/>
              <a:t>와 </a:t>
            </a:r>
            <a:r>
              <a:rPr lang="en-US" altLang="ko-KR" sz="1200" dirty="0"/>
              <a:t>‘</a:t>
            </a:r>
            <a:r>
              <a:rPr lang="ko-KR" altLang="en-US" sz="1200" dirty="0"/>
              <a:t>응용 소프트웨어</a:t>
            </a:r>
            <a:r>
              <a:rPr lang="en-US" altLang="ko-KR" sz="1200" dirty="0"/>
              <a:t>’</a:t>
            </a:r>
            <a:r>
              <a:rPr lang="ko-KR" altLang="en-US" sz="1200" dirty="0"/>
              <a:t>로 구분</a:t>
            </a:r>
            <a:endParaRPr lang="en-US" altLang="ko-KR" sz="1200" dirty="0"/>
          </a:p>
          <a:p>
            <a:pPr lvl="1" latinLnBrk="0"/>
            <a:r>
              <a:rPr lang="ko-KR" altLang="en-US" sz="1200" dirty="0"/>
              <a:t>시스템 소프트웨어란</a:t>
            </a:r>
            <a:r>
              <a:rPr lang="en-US" altLang="ko-KR" sz="1200" dirty="0"/>
              <a:t>?</a:t>
            </a:r>
          </a:p>
          <a:p>
            <a:pPr lvl="2" latinLnBrk="0"/>
            <a:r>
              <a:rPr lang="ko-KR" altLang="ko-KR" sz="1200" dirty="0"/>
              <a:t>컴퓨터 본체</a:t>
            </a:r>
            <a:r>
              <a:rPr lang="en-US" altLang="ko-KR" sz="1200" dirty="0"/>
              <a:t>, </a:t>
            </a:r>
            <a:r>
              <a:rPr lang="ko-KR" altLang="ko-KR" sz="1200" dirty="0"/>
              <a:t>모니터</a:t>
            </a:r>
            <a:r>
              <a:rPr lang="en-US" altLang="ko-KR" sz="1200" dirty="0"/>
              <a:t>, </a:t>
            </a:r>
            <a:r>
              <a:rPr lang="ko-KR" altLang="ko-KR" sz="1200" dirty="0"/>
              <a:t>키보드</a:t>
            </a:r>
            <a:r>
              <a:rPr lang="en-US" altLang="ko-KR" sz="1200" dirty="0"/>
              <a:t>, </a:t>
            </a:r>
            <a:r>
              <a:rPr lang="ko-KR" altLang="ko-KR" sz="1200" dirty="0"/>
              <a:t>마우스</a:t>
            </a:r>
            <a:r>
              <a:rPr lang="en-US" altLang="ko-KR" sz="1200" dirty="0"/>
              <a:t>, </a:t>
            </a:r>
            <a:r>
              <a:rPr lang="ko-KR" altLang="ko-KR" sz="1200" dirty="0"/>
              <a:t>프린터 등과 같은 컴퓨터 하드웨어를 동작시키는 작업 </a:t>
            </a:r>
            <a:r>
              <a:rPr lang="ko-KR" altLang="en-US" sz="1200" dirty="0"/>
              <a:t>수행</a:t>
            </a:r>
            <a:endParaRPr lang="en-US" altLang="ko-KR" sz="1200" dirty="0"/>
          </a:p>
          <a:p>
            <a:pPr lvl="1" latinLnBrk="0"/>
            <a:r>
              <a:rPr lang="ko-KR" altLang="en-US" sz="1200" dirty="0"/>
              <a:t>응용 소프트웨어란</a:t>
            </a:r>
            <a:r>
              <a:rPr lang="en-US" altLang="ko-KR" sz="1200" dirty="0"/>
              <a:t>?</a:t>
            </a:r>
          </a:p>
          <a:p>
            <a:pPr lvl="2" latinLnBrk="0"/>
            <a:r>
              <a:rPr lang="ko-KR" altLang="en-US" sz="1200" dirty="0"/>
              <a:t>게임</a:t>
            </a:r>
            <a:r>
              <a:rPr lang="en-US" altLang="ko-KR" sz="1200" dirty="0"/>
              <a:t>, </a:t>
            </a:r>
            <a:r>
              <a:rPr lang="ko-KR" altLang="en-US" sz="1200" dirty="0"/>
              <a:t>계산기</a:t>
            </a:r>
            <a:r>
              <a:rPr lang="en-US" altLang="ko-KR" sz="1200" dirty="0"/>
              <a:t>, </a:t>
            </a:r>
            <a:r>
              <a:rPr lang="ko-KR" altLang="en-US" sz="1200" dirty="0"/>
              <a:t>문서편집기 등과 같이 특정 목적을 위한 작업 수행</a:t>
            </a:r>
            <a:endParaRPr lang="en-US" altLang="ko-KR" sz="1200" dirty="0"/>
          </a:p>
          <a:p>
            <a:pPr lvl="2" latinLnBrk="0"/>
            <a:r>
              <a:rPr lang="ko-KR" altLang="en-US" sz="1200" dirty="0"/>
              <a:t>응용 소프트웨어는 시스템</a:t>
            </a:r>
            <a:r>
              <a:rPr lang="en-US" altLang="ko-KR" sz="1200" dirty="0"/>
              <a:t> </a:t>
            </a:r>
            <a:r>
              <a:rPr lang="ko-KR" altLang="en-US" sz="1200" dirty="0"/>
              <a:t>소프트웨어의 도움을 받아 동작함</a:t>
            </a:r>
          </a:p>
        </p:txBody>
      </p:sp>
      <p:pic>
        <p:nvPicPr>
          <p:cNvPr id="19" name="Picture 4" descr="IHaveAnIdea by TomBroug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49"/>
          <a:stretch/>
        </p:blipFill>
        <p:spPr bwMode="auto">
          <a:xfrm flipH="1">
            <a:off x="4139952" y="3057872"/>
            <a:ext cx="810090" cy="103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087724" y="3057941"/>
            <a:ext cx="1944216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ko-KR" altLang="en-US" sz="975" b="1" dirty="0">
                <a:ea typeface="맑은 고딕" panose="020B0503020000020004" pitchFamily="50" charset="-127"/>
              </a:rPr>
              <a:t>문서편집기의 문자 입력 기능은 키보드를 동작시키는 시스템 소프트웨어의 도움을 받습니다</a:t>
            </a:r>
            <a:r>
              <a:rPr lang="en-US" altLang="ko-KR" sz="975" b="1" dirty="0">
                <a:ea typeface="맑은 고딕" panose="020B0503020000020004" pitchFamily="50" charset="-127"/>
              </a:rPr>
              <a:t>.</a:t>
            </a:r>
            <a:endParaRPr lang="ko-KR" altLang="en-US" sz="975" b="1" dirty="0"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04048" y="3057941"/>
            <a:ext cx="22682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ko-KR" altLang="en-US" sz="975" b="1" dirty="0">
                <a:ea typeface="맑은 고딕" panose="020B0503020000020004" pitchFamily="50" charset="-127"/>
              </a:rPr>
              <a:t>게임에서 키보드와 마우스 신호의 입력 기능은 키보드와 마우스를 동작시키는 시스템 소프트웨어의 도움을 받습니다</a:t>
            </a:r>
            <a:r>
              <a:rPr lang="en-US" altLang="ko-KR" sz="975" b="1" dirty="0">
                <a:ea typeface="맑은 고딕" panose="020B0503020000020004" pitchFamily="50" charset="-127"/>
              </a:rPr>
              <a:t>.</a:t>
            </a:r>
            <a:endParaRPr lang="ko-KR" altLang="en-US" sz="975" b="1" dirty="0"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9622" y="41919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9622" y="289578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5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86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atinLnBrk="0"/>
            <a:r>
              <a:rPr lang="en-US" altLang="ko-KR" dirty="0" smtClean="0"/>
              <a:t>4. </a:t>
            </a:r>
            <a:r>
              <a:rPr lang="ko-KR" altLang="en-US" dirty="0"/>
              <a:t>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atinLnBrk="0"/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응용 소프트웨어</a:t>
            </a:r>
            <a:r>
              <a:rPr lang="en-US" altLang="ko-KR" dirty="0"/>
              <a:t>, </a:t>
            </a:r>
            <a:r>
              <a:rPr lang="ko-KR" altLang="en-US" dirty="0"/>
              <a:t>시스템 소프트웨어 간의 관계</a:t>
            </a:r>
          </a:p>
        </p:txBody>
      </p:sp>
      <p:pic>
        <p:nvPicPr>
          <p:cNvPr id="9" name="Picture 2" descr="C:\Users\PARK DAAE\Desktop\1장\1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1545636"/>
            <a:ext cx="5132556" cy="247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9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/>
              <a:t>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넓은 의미의 소프트웨어의 개념 </a:t>
            </a:r>
            <a:endParaRPr lang="en-US" altLang="ko-KR" sz="1200" dirty="0"/>
          </a:p>
          <a:p>
            <a:pPr marL="367904" indent="-144066"/>
            <a:r>
              <a:rPr lang="ko-KR" altLang="en-US" sz="1200" dirty="0">
                <a:solidFill>
                  <a:schemeClr val="tx1"/>
                </a:solidFill>
              </a:rPr>
              <a:t>소프트웨어의 가장 대표적인 종류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vl="2"/>
            <a:r>
              <a:rPr lang="ko-KR" altLang="en-US" sz="1200" dirty="0"/>
              <a:t>윈도우</a:t>
            </a:r>
            <a:r>
              <a:rPr lang="en-US" altLang="ko-KR" sz="1200" dirty="0"/>
              <a:t>, </a:t>
            </a:r>
            <a:r>
              <a:rPr lang="ko-KR" altLang="en-US" sz="1200" dirty="0"/>
              <a:t>게임</a:t>
            </a:r>
            <a:r>
              <a:rPr lang="en-US" altLang="ko-KR" sz="1200" dirty="0"/>
              <a:t>, </a:t>
            </a:r>
            <a:r>
              <a:rPr lang="ko-KR" altLang="en-US" sz="1200" dirty="0"/>
              <a:t>계산기</a:t>
            </a:r>
            <a:r>
              <a:rPr lang="en-US" altLang="ko-KR" sz="1200" dirty="0"/>
              <a:t>, </a:t>
            </a:r>
            <a:r>
              <a:rPr lang="ko-KR" altLang="en-US" sz="1200" dirty="0"/>
              <a:t>문서편집기와 같은 프로그램</a:t>
            </a:r>
            <a:endParaRPr lang="en-US" altLang="ko-KR" sz="1200" dirty="0"/>
          </a:p>
          <a:p>
            <a:pPr lvl="2"/>
            <a:r>
              <a:rPr lang="ko-KR" altLang="en-US" sz="1200" dirty="0"/>
              <a:t>이와 같은 이유로</a:t>
            </a:r>
            <a:r>
              <a:rPr lang="en-US" altLang="ko-KR" sz="1200" dirty="0"/>
              <a:t>, </a:t>
            </a:r>
            <a:r>
              <a:rPr lang="ko-KR" altLang="en-US" sz="1200" dirty="0"/>
              <a:t>소프트웨어와 프로그램을 혼용해서 사용</a:t>
            </a:r>
            <a:endParaRPr lang="en-US" altLang="ko-KR" sz="1200" dirty="0"/>
          </a:p>
          <a:p>
            <a:pPr lvl="1"/>
            <a:r>
              <a:rPr lang="ko-KR" altLang="en-US" sz="1200" dirty="0"/>
              <a:t>소프트웨어는 프로그램 외에도 다음과 같은 문서들을 포함하는 개념</a:t>
            </a:r>
            <a:endParaRPr lang="en-US" altLang="ko-KR" sz="1200" dirty="0"/>
          </a:p>
          <a:p>
            <a:pPr lvl="2"/>
            <a:r>
              <a:rPr lang="ko-KR" altLang="en-US" sz="1200" dirty="0"/>
              <a:t>사용자가 어떤 프로그램을 원하는지 분석한 문서 </a:t>
            </a:r>
            <a:r>
              <a:rPr lang="en-US" altLang="ko-KR" sz="1200" dirty="0"/>
              <a:t>(</a:t>
            </a:r>
            <a:r>
              <a:rPr lang="ko-KR" altLang="en-US" sz="1200" dirty="0"/>
              <a:t>사용자 요구사항 명세서</a:t>
            </a:r>
            <a:r>
              <a:rPr lang="en-US" altLang="ko-KR" sz="1200" dirty="0"/>
              <a:t>)</a:t>
            </a:r>
          </a:p>
          <a:p>
            <a:pPr lvl="2"/>
            <a:r>
              <a:rPr lang="ko-KR" altLang="en-US" sz="1200" dirty="0"/>
              <a:t>프로그램 설계문서</a:t>
            </a:r>
            <a:endParaRPr lang="en-US" altLang="ko-KR" sz="1200" dirty="0"/>
          </a:p>
          <a:p>
            <a:pPr lvl="2"/>
            <a:r>
              <a:rPr lang="ko-KR" altLang="en-US" sz="1200" dirty="0"/>
              <a:t>프로그램을 테스트할 때 사용할 문서</a:t>
            </a:r>
            <a:endParaRPr lang="en-US" altLang="ko-KR" sz="1200" dirty="0"/>
          </a:p>
          <a:p>
            <a:pPr lvl="2"/>
            <a:r>
              <a:rPr lang="ko-KR" altLang="en-US" sz="1200" dirty="0"/>
              <a:t>프로그램의 사용자 매뉴얼</a:t>
            </a:r>
            <a:endParaRPr lang="en-US" altLang="ko-KR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1163196" y="491372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75161" y="302351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8" y="3266766"/>
            <a:ext cx="4050000" cy="14661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863" y="3266855"/>
            <a:ext cx="2678664" cy="146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7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인공지능 코딩이 적용 되어 있는 분야는 어디 일까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effectLst/>
        </p:spPr>
        <p:txBody>
          <a:bodyPr/>
          <a:lstStyle/>
          <a:p>
            <a:pPr algn="l" latinLnBrk="0"/>
            <a:r>
              <a:rPr lang="ko-KR" altLang="en-US" dirty="0"/>
              <a:t>생각해보기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54513" y="1396791"/>
            <a:ext cx="5724636" cy="1079783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36947" indent="-336947">
              <a:lnSpc>
                <a:spcPct val="200000"/>
              </a:lnSpc>
              <a:spcAft>
                <a:spcPts val="45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인공지능 프로그램이 </a:t>
            </a:r>
            <a:r>
              <a:rPr lang="ko-KR" altLang="en-US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서비스 되는 </a:t>
            </a:r>
            <a:r>
              <a:rPr lang="ko-KR" altLang="en-US" sz="1500" b="1" dirty="0" smtClean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플랫폼</a:t>
            </a:r>
            <a:r>
              <a:rPr lang="ko-KR" altLang="en-US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ko-KR" altLang="en-US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구조는 어떤 것일까</a:t>
            </a:r>
            <a:r>
              <a:rPr lang="en-US" altLang="ko-KR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marL="336947" indent="-336947">
              <a:lnSpc>
                <a:spcPct val="200000"/>
              </a:lnSpc>
              <a:spcAft>
                <a:spcPts val="45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/>
            </a:pPr>
            <a:r>
              <a:rPr lang="ko-KR" altLang="en-US" sz="15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인공지능 프로그래밍이 </a:t>
            </a:r>
            <a:r>
              <a:rPr lang="ko-KR" altLang="en-US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반영되는 </a:t>
            </a:r>
            <a:r>
              <a:rPr lang="ko-KR" altLang="en-US" sz="1500" b="1" dirty="0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환경</a:t>
            </a:r>
            <a:r>
              <a:rPr lang="ko-KR" altLang="en-US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이라는 것은 무엇일까</a:t>
            </a:r>
            <a:r>
              <a:rPr lang="en-US" altLang="ko-KR" sz="15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957" y="3201930"/>
            <a:ext cx="989966" cy="9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5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프로그램과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프로그램</a:t>
            </a:r>
            <a:r>
              <a:rPr lang="en-US" altLang="ko-KR" sz="1200" dirty="0"/>
              <a:t>, </a:t>
            </a:r>
            <a:r>
              <a:rPr lang="ko-KR" altLang="en-US" sz="1200" dirty="0"/>
              <a:t>프로그래머</a:t>
            </a:r>
            <a:r>
              <a:rPr lang="en-US" altLang="ko-KR" sz="1200" dirty="0"/>
              <a:t>, </a:t>
            </a:r>
            <a:r>
              <a:rPr lang="ko-KR" altLang="en-US" sz="1200" dirty="0"/>
              <a:t>프로그래밍의 관계</a:t>
            </a:r>
            <a:endParaRPr lang="en-US" altLang="ko-KR" sz="1200" dirty="0"/>
          </a:p>
          <a:p>
            <a:pPr lvl="1"/>
            <a:r>
              <a:rPr lang="ko-KR" altLang="en-US" sz="1200" dirty="0"/>
              <a:t>프로그램의 개념</a:t>
            </a:r>
            <a:endParaRPr lang="en-US" altLang="ko-KR" sz="1200" dirty="0"/>
          </a:p>
          <a:p>
            <a:pPr lvl="2"/>
            <a:r>
              <a:rPr lang="ko-KR" altLang="en-US" sz="1200" dirty="0"/>
              <a:t>컴퓨터가 할 일을 적은 글</a:t>
            </a:r>
            <a:endParaRPr lang="en-US" altLang="ko-KR" sz="1200" dirty="0"/>
          </a:p>
          <a:p>
            <a:pPr lvl="1"/>
            <a:r>
              <a:rPr lang="ko-KR" altLang="en-US" sz="1200" dirty="0"/>
              <a:t>프로그래머의 개념</a:t>
            </a:r>
            <a:endParaRPr lang="en-US" altLang="ko-KR" sz="1200" dirty="0"/>
          </a:p>
          <a:p>
            <a:pPr lvl="2"/>
            <a:r>
              <a:rPr lang="ko-KR" altLang="en-US" sz="1200" dirty="0"/>
              <a:t>프로그램을 만드는 사람</a:t>
            </a:r>
            <a:endParaRPr lang="en-US" altLang="ko-KR" sz="1200" dirty="0"/>
          </a:p>
          <a:p>
            <a:pPr lvl="1"/>
            <a:r>
              <a:rPr lang="ko-KR" altLang="en-US" sz="1200" dirty="0"/>
              <a:t>프로그래밍의 개념</a:t>
            </a:r>
            <a:endParaRPr lang="en-US" altLang="ko-KR" sz="1200" dirty="0"/>
          </a:p>
          <a:p>
            <a:pPr lvl="2"/>
            <a:r>
              <a:rPr lang="ko-KR" altLang="en-US" sz="1200" dirty="0"/>
              <a:t>프로그램을 만드는 행위</a:t>
            </a:r>
            <a:endParaRPr lang="en-US" altLang="ko-KR" sz="1200" dirty="0"/>
          </a:p>
          <a:p>
            <a:pPr lvl="1"/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173025" y="491372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73025" y="2641320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2816560"/>
            <a:ext cx="6065044" cy="19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11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프로그램과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latinLnBrk="0"/>
            <a:r>
              <a:rPr lang="ko-KR" altLang="en-US" sz="1200" dirty="0"/>
              <a:t>프로그래밍 언어의 종류</a:t>
            </a:r>
            <a:endParaRPr lang="en-US" altLang="ko-KR" sz="1200" dirty="0"/>
          </a:p>
          <a:p>
            <a:pPr lvl="1" latinLnBrk="0"/>
            <a:r>
              <a:rPr lang="ko-KR" altLang="en-US" sz="1200" dirty="0"/>
              <a:t>프로그램을 적을 때 사용하는 언어를 의미</a:t>
            </a:r>
            <a:endParaRPr lang="en-US" altLang="ko-KR" sz="1200" dirty="0"/>
          </a:p>
          <a:p>
            <a:pPr lvl="1" latinLnBrk="0"/>
            <a:r>
              <a:rPr lang="ko-KR" altLang="en-US" sz="1200" dirty="0"/>
              <a:t>프로그래밍 언어의 구분</a:t>
            </a:r>
            <a:endParaRPr lang="en-US" altLang="ko-KR" sz="1200" dirty="0"/>
          </a:p>
          <a:p>
            <a:pPr lvl="2" latinLnBrk="0"/>
            <a:r>
              <a:rPr lang="ko-KR" altLang="en-US" sz="1200" dirty="0"/>
              <a:t>저급 프로그래밍 언어</a:t>
            </a:r>
            <a:r>
              <a:rPr lang="en-US" altLang="ko-KR" sz="1200" dirty="0"/>
              <a:t>: </a:t>
            </a:r>
            <a:r>
              <a:rPr lang="ko-KR" altLang="en-US" sz="1200" dirty="0"/>
              <a:t>컴퓨터가 이해하기 쉬움</a:t>
            </a:r>
            <a:endParaRPr lang="en-US" altLang="ko-KR" sz="1200" dirty="0"/>
          </a:p>
          <a:p>
            <a:pPr lvl="2" latinLnBrk="0"/>
            <a:r>
              <a:rPr lang="ko-KR" altLang="en-US" sz="1200" dirty="0"/>
              <a:t>고급 프로그래밍 언어</a:t>
            </a:r>
            <a:r>
              <a:rPr lang="en-US" altLang="ko-KR" sz="1200" dirty="0"/>
              <a:t>: </a:t>
            </a:r>
            <a:r>
              <a:rPr lang="ko-KR" altLang="en-US" sz="1200" dirty="0"/>
              <a:t> 사람이 이해하고 사용하기 편함</a:t>
            </a:r>
            <a:endParaRPr lang="en-US" altLang="ko-KR" sz="1200" dirty="0"/>
          </a:p>
          <a:p>
            <a:pPr latinLnBrk="0"/>
            <a:endParaRPr lang="en-US" altLang="ko-KR" sz="1200" dirty="0"/>
          </a:p>
          <a:p>
            <a:pPr latinLnBrk="0"/>
            <a:r>
              <a:rPr lang="ko-KR" altLang="en-US" sz="1200" dirty="0"/>
              <a:t>저급 프로그래밍 언어</a:t>
            </a:r>
            <a:endParaRPr lang="en-US" altLang="ko-KR" sz="1200" dirty="0"/>
          </a:p>
          <a:p>
            <a:pPr lvl="2" latinLnBrk="0"/>
            <a:endParaRPr lang="en-US" altLang="ko-KR" sz="1200" dirty="0"/>
          </a:p>
          <a:p>
            <a:pPr lvl="1" latinLnBrk="0"/>
            <a:endParaRPr lang="ko-KR" altLang="en-US" sz="12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55576" y="2643758"/>
            <a:ext cx="3274517" cy="204656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/>
            <a:r>
              <a:rPr lang="ko-KR" altLang="en-US" sz="1050" dirty="0">
                <a:ea typeface="맑은 고딕" panose="020B0503020000020004" pitchFamily="50" charset="-127"/>
              </a:rPr>
              <a:t>기계어</a:t>
            </a:r>
            <a:endParaRPr lang="en-US" altLang="ko-KR" sz="1050" dirty="0">
              <a:ea typeface="맑은 고딕" panose="020B0503020000020004" pitchFamily="50" charset="-127"/>
            </a:endParaRPr>
          </a:p>
          <a:p>
            <a:pPr lvl="2" latinLnBrk="0"/>
            <a:r>
              <a:rPr lang="ko-KR" altLang="en-US" sz="1050" dirty="0">
                <a:ea typeface="맑은 고딕" panose="020B0503020000020004" pitchFamily="50" charset="-127"/>
              </a:rPr>
              <a:t>컴퓨터가 이해할 수 있는 유일한 언어</a:t>
            </a:r>
            <a:endParaRPr lang="en-US" altLang="ko-KR" sz="1050" dirty="0">
              <a:ea typeface="맑은 고딕" panose="020B0503020000020004" pitchFamily="50" charset="-127"/>
            </a:endParaRPr>
          </a:p>
          <a:p>
            <a:pPr lvl="2" latinLnBrk="0"/>
            <a:r>
              <a:rPr lang="en-US" altLang="ko-KR" sz="1050" dirty="0">
                <a:ea typeface="맑은 고딕" panose="020B0503020000020004" pitchFamily="50" charset="-127"/>
              </a:rPr>
              <a:t>0</a:t>
            </a:r>
            <a:r>
              <a:rPr lang="ko-KR" altLang="en-US" sz="1050" dirty="0">
                <a:ea typeface="맑은 고딕" panose="020B0503020000020004" pitchFamily="50" charset="-127"/>
              </a:rPr>
              <a:t>과 </a:t>
            </a:r>
            <a:r>
              <a:rPr lang="en-US" altLang="ko-KR" sz="1050" dirty="0">
                <a:ea typeface="맑은 고딕" panose="020B0503020000020004" pitchFamily="50" charset="-127"/>
              </a:rPr>
              <a:t>1</a:t>
            </a:r>
            <a:r>
              <a:rPr lang="ko-KR" altLang="en-US" sz="1050" dirty="0">
                <a:ea typeface="맑은 고딕" panose="020B0503020000020004" pitchFamily="50" charset="-127"/>
              </a:rPr>
              <a:t>로만 이루어짐 </a:t>
            </a:r>
            <a:r>
              <a:rPr lang="en-US" altLang="ko-KR" sz="1050" dirty="0"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ea typeface="맑은 고딕" panose="020B0503020000020004" pitchFamily="50" charset="-127"/>
              </a:rPr>
              <a:t>사람이 사용하기에 매우 불편한 언어</a:t>
            </a:r>
            <a:r>
              <a:rPr lang="en-US" altLang="ko-KR" sz="1050" dirty="0">
                <a:ea typeface="맑은 고딕" panose="020B0503020000020004" pitchFamily="50" charset="-127"/>
              </a:rPr>
              <a:t>)</a:t>
            </a:r>
          </a:p>
          <a:p>
            <a:pPr lvl="1" latinLnBrk="0"/>
            <a:r>
              <a:rPr lang="ko-KR" altLang="en-US" sz="1050" dirty="0">
                <a:ea typeface="맑은 고딕" panose="020B0503020000020004" pitchFamily="50" charset="-127"/>
              </a:rPr>
              <a:t>어셈블리어</a:t>
            </a:r>
            <a:endParaRPr lang="en-US" altLang="ko-KR" sz="1050" dirty="0">
              <a:ea typeface="맑은 고딕" panose="020B0503020000020004" pitchFamily="50" charset="-127"/>
            </a:endParaRPr>
          </a:p>
          <a:p>
            <a:pPr lvl="2" latinLnBrk="0"/>
            <a:r>
              <a:rPr lang="en-US" altLang="ko-KR" sz="1050" dirty="0">
                <a:ea typeface="맑은 고딕" panose="020B0503020000020004" pitchFamily="50" charset="-127"/>
              </a:rPr>
              <a:t>0</a:t>
            </a:r>
            <a:r>
              <a:rPr lang="ko-KR" altLang="en-US" sz="1050" dirty="0">
                <a:ea typeface="맑은 고딕" panose="020B0503020000020004" pitchFamily="50" charset="-127"/>
              </a:rPr>
              <a:t>과 </a:t>
            </a:r>
            <a:r>
              <a:rPr lang="en-US" altLang="ko-KR" sz="1050" dirty="0">
                <a:ea typeface="맑은 고딕" panose="020B0503020000020004" pitchFamily="50" charset="-127"/>
              </a:rPr>
              <a:t>1</a:t>
            </a:r>
            <a:r>
              <a:rPr lang="ko-KR" altLang="en-US" sz="1050" dirty="0">
                <a:ea typeface="맑은 고딕" panose="020B0503020000020004" pitchFamily="50" charset="-127"/>
              </a:rPr>
              <a:t>로 이루어진 문장을 사람이 이해하기 쉬운 기호로 표현한 언어</a:t>
            </a:r>
            <a:endParaRPr lang="en-US" altLang="ko-KR" sz="1050" dirty="0">
              <a:ea typeface="맑은 고딕" panose="020B0503020000020004" pitchFamily="50" charset="-127"/>
            </a:endParaRPr>
          </a:p>
          <a:p>
            <a:pPr lvl="2" latinLnBrk="0"/>
            <a:r>
              <a:rPr lang="ko-KR" altLang="en-US" sz="1050" dirty="0">
                <a:ea typeface="맑은 고딕" panose="020B0503020000020004" pitchFamily="50" charset="-127"/>
              </a:rPr>
              <a:t>단순히 기계어를 기호로 바꾼 수준 </a:t>
            </a:r>
            <a:r>
              <a:rPr lang="en-US" altLang="ko-KR" sz="1050" dirty="0">
                <a:ea typeface="맑은 고딕" panose="020B0503020000020004" pitchFamily="50" charset="-127"/>
              </a:rPr>
              <a:t/>
            </a:r>
            <a:br>
              <a:rPr lang="en-US" altLang="ko-KR" sz="1050" dirty="0">
                <a:ea typeface="맑은 고딕" panose="020B0503020000020004" pitchFamily="50" charset="-127"/>
              </a:rPr>
            </a:br>
            <a:r>
              <a:rPr lang="en-US" altLang="ko-KR" sz="1050" dirty="0"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ea typeface="맑은 고딕" panose="020B0503020000020004" pitchFamily="50" charset="-127"/>
              </a:rPr>
              <a:t>예</a:t>
            </a:r>
            <a:r>
              <a:rPr lang="en-US" altLang="ko-KR" sz="1050" dirty="0">
                <a:ea typeface="맑은 고딕" panose="020B0503020000020004" pitchFamily="50" charset="-127"/>
              </a:rPr>
              <a:t>: 1101</a:t>
            </a:r>
            <a:r>
              <a:rPr lang="ko-KR" altLang="en-US" sz="1050" dirty="0">
                <a:ea typeface="맑은 고딕" panose="020B0503020000020004" pitchFamily="50" charset="-127"/>
              </a:rPr>
              <a:t>을 </a:t>
            </a:r>
            <a:r>
              <a:rPr lang="en-US" altLang="ko-KR" sz="1050" dirty="0">
                <a:ea typeface="맑은 고딕" panose="020B0503020000020004" pitchFamily="50" charset="-127"/>
              </a:rPr>
              <a:t>ADD</a:t>
            </a:r>
            <a:r>
              <a:rPr lang="ko-KR" altLang="en-US" sz="1050" dirty="0">
                <a:ea typeface="맑은 고딕" panose="020B0503020000020004" pitchFamily="50" charset="-127"/>
              </a:rPr>
              <a:t>로 표현</a:t>
            </a:r>
            <a:r>
              <a:rPr lang="en-US" altLang="ko-KR" sz="1050" dirty="0">
                <a:ea typeface="맑은 고딕" panose="020B0503020000020004" pitchFamily="50" charset="-127"/>
              </a:rPr>
              <a:t>)</a:t>
            </a:r>
          </a:p>
          <a:p>
            <a:pPr lvl="2" latinLnBrk="0"/>
            <a:r>
              <a:rPr lang="ko-KR" altLang="en-US" sz="1050" dirty="0">
                <a:solidFill>
                  <a:srgbClr val="0070C0"/>
                </a:solidFill>
                <a:ea typeface="맑은 고딕" panose="020B0503020000020004" pitchFamily="50" charset="-127"/>
              </a:rPr>
              <a:t>어셈블러</a:t>
            </a:r>
            <a:r>
              <a:rPr lang="en-US" altLang="ko-KR" sz="1050" dirty="0"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ea typeface="맑은 고딕" panose="020B0503020000020004" pitchFamily="50" charset="-127"/>
              </a:rPr>
              <a:t>어셈블리어로 작성한 프로그램을 기계어로 변경해 주는 특수한 프로그램</a:t>
            </a:r>
            <a:endParaRPr lang="en-US" altLang="ko-KR" sz="1050" dirty="0">
              <a:ea typeface="맑은 고딕" panose="020B0503020000020004" pitchFamily="50" charset="-127"/>
            </a:endParaRPr>
          </a:p>
          <a:p>
            <a:pPr lvl="2" latinLnBrk="0"/>
            <a:endParaRPr lang="en-US" altLang="ko-KR" sz="1050" dirty="0">
              <a:ea typeface="맑은 고딕" panose="020B0503020000020004" pitchFamily="50" charset="-127"/>
            </a:endParaRPr>
          </a:p>
          <a:p>
            <a:pPr lvl="2" latinLnBrk="0"/>
            <a:endParaRPr lang="en-US" altLang="ko-KR" sz="1050" dirty="0">
              <a:ea typeface="맑은 고딕" panose="020B0503020000020004" pitchFamily="50" charset="-127"/>
            </a:endParaRPr>
          </a:p>
          <a:p>
            <a:pPr lvl="1" latinLnBrk="0"/>
            <a:endParaRPr lang="ko-KR" altLang="en-US" sz="105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 rot="5400000">
            <a:off x="3941783" y="3513764"/>
            <a:ext cx="2870888" cy="34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5400000">
            <a:off x="6305765" y="3603437"/>
            <a:ext cx="2870888" cy="342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63" y="2087515"/>
            <a:ext cx="1814513" cy="13787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73" y="3466259"/>
            <a:ext cx="1782000" cy="14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7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프로그램과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고급 프로그래밍 언어</a:t>
            </a:r>
            <a:endParaRPr lang="en-US" altLang="ko-KR" sz="1200" dirty="0"/>
          </a:p>
          <a:p>
            <a:pPr lvl="1"/>
            <a:r>
              <a:rPr lang="ko-KR" altLang="en-US" sz="1200" dirty="0"/>
              <a:t>기계어 프로그래밍 작업의 어려움을 극복하고자 탄생</a:t>
            </a:r>
            <a:endParaRPr lang="en-US" altLang="ko-KR" sz="1200" dirty="0"/>
          </a:p>
          <a:p>
            <a:pPr lvl="2"/>
            <a:r>
              <a:rPr lang="ko-KR" altLang="en-US" sz="1200" dirty="0"/>
              <a:t>대표적 예</a:t>
            </a:r>
            <a:r>
              <a:rPr lang="en-US" altLang="ko-KR" sz="1200" dirty="0"/>
              <a:t>: C</a:t>
            </a:r>
            <a:r>
              <a:rPr lang="ko-KR" altLang="en-US" sz="1200" dirty="0"/>
              <a:t>언어</a:t>
            </a:r>
            <a:r>
              <a:rPr lang="en-US" altLang="ko-KR" sz="1200" dirty="0"/>
              <a:t>, C++</a:t>
            </a:r>
            <a:r>
              <a:rPr lang="ko-KR" altLang="en-US" sz="1200" dirty="0"/>
              <a:t>언어</a:t>
            </a:r>
            <a:r>
              <a:rPr lang="en-US" altLang="ko-KR" sz="1200" dirty="0"/>
              <a:t>, </a:t>
            </a:r>
            <a:r>
              <a:rPr lang="ko-KR" altLang="en-US" sz="1200" dirty="0"/>
              <a:t>자바언어 등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r>
              <a:rPr lang="ko-KR" altLang="en-US" sz="1200" dirty="0"/>
              <a:t>일상 생활에서 사용하는 단어들과 기호들을 사용</a:t>
            </a:r>
            <a:endParaRPr lang="en-US" altLang="ko-KR" sz="1200" dirty="0"/>
          </a:p>
          <a:p>
            <a:pPr lvl="2"/>
            <a:r>
              <a:rPr lang="ko-KR" altLang="en-US" sz="1200" dirty="0"/>
              <a:t>예</a:t>
            </a:r>
            <a:r>
              <a:rPr lang="en-US" altLang="ko-KR" sz="1200" dirty="0"/>
              <a:t>: if, while, print, </a:t>
            </a:r>
            <a:r>
              <a:rPr lang="ko-KR" altLang="en-US" sz="1200" dirty="0"/>
              <a:t>십진수 숫자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+, -, *, /, =, &lt;, &gt; 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pPr lvl="1"/>
            <a:r>
              <a:rPr lang="ko-KR" altLang="en-US" sz="1200" dirty="0"/>
              <a:t>컴퓨터가 실행하기 위해선 기계어로 변환 필요</a:t>
            </a:r>
            <a:r>
              <a:rPr lang="en-US" altLang="ko-KR" sz="1200" dirty="0"/>
              <a:t> </a:t>
            </a:r>
          </a:p>
          <a:p>
            <a:pPr lvl="2"/>
            <a:r>
              <a:rPr lang="ko-KR" altLang="en-US" sz="1200" dirty="0"/>
              <a:t>고급 프로그래밍 언어로 작성된 프로그램을 기계어로 변환하는 특수한 프로그램으로 </a:t>
            </a:r>
            <a:r>
              <a:rPr lang="en-US" altLang="ko-KR" sz="1200" dirty="0"/>
              <a:t>‘</a:t>
            </a:r>
            <a:r>
              <a:rPr lang="ko-KR" altLang="en-US" sz="1200" dirty="0"/>
              <a:t>컴파일러</a:t>
            </a:r>
            <a:r>
              <a:rPr lang="en-US" altLang="ko-KR" sz="1200" dirty="0"/>
              <a:t>’</a:t>
            </a:r>
            <a:r>
              <a:rPr lang="ko-KR" altLang="en-US" sz="1200" dirty="0"/>
              <a:t>와 </a:t>
            </a:r>
            <a:r>
              <a:rPr lang="en-US" altLang="ko-KR" sz="1200" dirty="0"/>
              <a:t>‘</a:t>
            </a:r>
            <a:r>
              <a:rPr lang="ko-KR" altLang="en-US" sz="1200" dirty="0"/>
              <a:t>인터프리터</a:t>
            </a:r>
            <a:r>
              <a:rPr lang="en-US" altLang="ko-KR" sz="1200" dirty="0"/>
              <a:t>’</a:t>
            </a:r>
            <a:r>
              <a:rPr lang="ko-KR" altLang="en-US" sz="1200" dirty="0"/>
              <a:t>가 존재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73025" y="170765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69622" y="3489853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00" y="1817819"/>
            <a:ext cx="6210000" cy="15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3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프로그램과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프로그램의 해석과 실행</a:t>
            </a:r>
            <a:endParaRPr lang="en-US" altLang="ko-KR" sz="1200" dirty="0"/>
          </a:p>
          <a:p>
            <a:pPr lvl="1">
              <a:spcBef>
                <a:spcPts val="1350"/>
              </a:spcBef>
            </a:pPr>
            <a:r>
              <a:rPr lang="ko-KR" altLang="en-US" sz="1200" dirty="0"/>
              <a:t>소스프로그램 </a:t>
            </a:r>
            <a:r>
              <a:rPr lang="en-US" altLang="ko-KR" sz="1200" dirty="0"/>
              <a:t>(</a:t>
            </a:r>
            <a:r>
              <a:rPr lang="ko-KR" altLang="en-US" sz="1200" dirty="0"/>
              <a:t>또는 원시프로그램</a:t>
            </a:r>
            <a:r>
              <a:rPr lang="en-US" altLang="ko-KR" sz="1200" dirty="0"/>
              <a:t>)</a:t>
            </a:r>
          </a:p>
          <a:p>
            <a:pPr lvl="2"/>
            <a:r>
              <a:rPr lang="ko-KR" altLang="en-US" sz="1200" dirty="0"/>
              <a:t>고급 프로그래밍 언어로 작성한 프로그램</a:t>
            </a:r>
            <a:endParaRPr lang="en-US" altLang="ko-KR" sz="1200" dirty="0"/>
          </a:p>
          <a:p>
            <a:pPr lvl="1">
              <a:spcBef>
                <a:spcPts val="1350"/>
              </a:spcBef>
            </a:pPr>
            <a:r>
              <a:rPr lang="ko-KR" altLang="en-US" sz="1200" dirty="0"/>
              <a:t>컴파일러</a:t>
            </a:r>
            <a:endParaRPr lang="en-US" altLang="ko-KR" sz="1200" dirty="0"/>
          </a:p>
          <a:p>
            <a:pPr lvl="2"/>
            <a:r>
              <a:rPr lang="ko-KR" altLang="en-US" sz="1200" dirty="0"/>
              <a:t>소스프로그램 전체를 한꺼번에 기계어로 변환</a:t>
            </a:r>
            <a:endParaRPr lang="en-US" altLang="ko-KR" sz="1200" dirty="0"/>
          </a:p>
          <a:p>
            <a:pPr lvl="2"/>
            <a:r>
              <a:rPr lang="ko-KR" altLang="en-US" sz="1200" dirty="0"/>
              <a:t>컴파일러로 변환된 기계어 프로그램을 </a:t>
            </a:r>
            <a:r>
              <a:rPr lang="en-US" altLang="ko-KR" sz="1200" dirty="0"/>
              <a:t>‘</a:t>
            </a:r>
            <a:r>
              <a:rPr lang="ko-KR" altLang="en-US" sz="1200" dirty="0"/>
              <a:t>목적프로그램</a:t>
            </a:r>
            <a:r>
              <a:rPr lang="en-US" altLang="ko-KR" sz="1200" dirty="0"/>
              <a:t>’</a:t>
            </a:r>
            <a:r>
              <a:rPr lang="ko-KR" altLang="en-US" sz="1200" dirty="0"/>
              <a:t>이라고 함</a:t>
            </a:r>
            <a:endParaRPr lang="en-US" altLang="ko-KR" sz="1200" dirty="0"/>
          </a:p>
          <a:p>
            <a:pPr lvl="2"/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컴퓨터는 소스프로그램이 아닌 목적프로그램을 실행</a:t>
            </a:r>
            <a:endParaRPr lang="en-US" altLang="ko-KR" sz="1200" dirty="0"/>
          </a:p>
          <a:p>
            <a:pPr lvl="1">
              <a:spcBef>
                <a:spcPts val="1350"/>
              </a:spcBef>
            </a:pPr>
            <a:r>
              <a:rPr lang="ko-KR" altLang="en-US" sz="1200" dirty="0"/>
              <a:t>인터프리터</a:t>
            </a:r>
            <a:endParaRPr lang="en-US" altLang="ko-KR" sz="1200" dirty="0"/>
          </a:p>
          <a:p>
            <a:pPr lvl="2"/>
            <a:r>
              <a:rPr lang="ko-KR" altLang="en-US" sz="1200" dirty="0"/>
              <a:t>소스프로그램에 적힌 문장들을 실행 순서에 맞게 하나씩 읽어서 기계어로 변환</a:t>
            </a:r>
            <a:endParaRPr lang="en-US" altLang="ko-KR" sz="1200" dirty="0"/>
          </a:p>
          <a:p>
            <a:pPr lvl="2"/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컴퓨터는 인터프리터가 기계어로 변환한 문장들을 차례대로 실행</a:t>
            </a:r>
          </a:p>
          <a:p>
            <a:pPr lvl="2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2625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프로그램과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컴파일러 방식과 인터프리터 방식</a:t>
            </a:r>
            <a:endParaRPr lang="en-US" altLang="ko-KR" dirty="0"/>
          </a:p>
        </p:txBody>
      </p:sp>
      <p:pic>
        <p:nvPicPr>
          <p:cNvPr id="4" name="Picture 2" descr="C:\Users\PARK DAAE\Desktop\1장\1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66" y="1383618"/>
            <a:ext cx="4590510" cy="352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24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프로그램과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컴파일러와 인터프리터 실행 방식의 장단점</a:t>
            </a:r>
            <a:endParaRPr lang="en-US" altLang="ko-KR" sz="1200" dirty="0"/>
          </a:p>
          <a:p>
            <a:pPr lvl="1"/>
            <a:r>
              <a:rPr lang="ko-KR" altLang="en-US" sz="1200" dirty="0"/>
              <a:t>컴파일러 실행 방식</a:t>
            </a:r>
            <a:endParaRPr lang="en-US" altLang="ko-KR" sz="1200" dirty="0"/>
          </a:p>
          <a:p>
            <a:pPr lvl="2"/>
            <a:r>
              <a:rPr lang="ko-KR" altLang="en-US" sz="1200" dirty="0"/>
              <a:t>장점</a:t>
            </a:r>
            <a:r>
              <a:rPr lang="en-US" altLang="ko-KR" sz="1200" dirty="0"/>
              <a:t>: </a:t>
            </a:r>
            <a:r>
              <a:rPr lang="ko-KR" altLang="en-US" sz="1200" dirty="0"/>
              <a:t>목적프로그램을 만든 후 이를 실행하기 때문에 프로그램 실행 속도가 빠름</a:t>
            </a:r>
            <a:endParaRPr lang="en-US" altLang="ko-KR" sz="1200" dirty="0"/>
          </a:p>
          <a:p>
            <a:pPr lvl="2"/>
            <a:r>
              <a:rPr lang="ko-KR" altLang="en-US" sz="1200" dirty="0"/>
              <a:t>단점</a:t>
            </a:r>
            <a:r>
              <a:rPr lang="en-US" altLang="ko-KR" sz="1200" dirty="0"/>
              <a:t>: </a:t>
            </a:r>
            <a:r>
              <a:rPr lang="ko-KR" altLang="en-US" sz="1200" dirty="0"/>
              <a:t>목적프로그램을 만드는 작업에 오랜 시간이 걸릴 수 있음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r>
              <a:rPr lang="ko-KR" altLang="en-US" sz="1200" dirty="0"/>
              <a:t>인터프리터 실행 방식</a:t>
            </a:r>
            <a:endParaRPr lang="en-US" altLang="ko-KR" sz="1200" dirty="0"/>
          </a:p>
          <a:p>
            <a:pPr lvl="2"/>
            <a:r>
              <a:rPr lang="ko-KR" altLang="en-US" sz="1200" dirty="0"/>
              <a:t>장점</a:t>
            </a:r>
            <a:r>
              <a:rPr lang="en-US" altLang="ko-KR" sz="1200" dirty="0"/>
              <a:t>: </a:t>
            </a:r>
            <a:r>
              <a:rPr lang="ko-KR" altLang="en-US" sz="1200" dirty="0"/>
              <a:t>목적프로그램을 만드는 시간 소요 없이 소스프로그램을 바로 실행</a:t>
            </a:r>
            <a:endParaRPr lang="en-US" altLang="ko-KR" sz="1200" dirty="0"/>
          </a:p>
          <a:p>
            <a:pPr lvl="2"/>
            <a:r>
              <a:rPr lang="ko-KR" altLang="en-US" sz="1200" dirty="0"/>
              <a:t>단점</a:t>
            </a:r>
            <a:r>
              <a:rPr lang="en-US" altLang="ko-KR" sz="1200" dirty="0"/>
              <a:t>: </a:t>
            </a:r>
            <a:r>
              <a:rPr lang="ko-KR" altLang="en-US" sz="1200" dirty="0"/>
              <a:t>소스프로그램으로부터 한 문장씩 읽어와서 실행해야 하기 때문에 컴파일러  실행 방식에 비해 상대적으로 프로그램 실행 속도가 느림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r>
              <a:rPr lang="ko-KR" altLang="en-US" sz="1200" dirty="0"/>
              <a:t>인터프리터 실행 방식의 특징</a:t>
            </a:r>
            <a:endParaRPr lang="en-US" altLang="ko-KR" sz="1200" dirty="0"/>
          </a:p>
          <a:p>
            <a:pPr lvl="2"/>
            <a:r>
              <a:rPr lang="ko-KR" altLang="en-US" sz="1200" dirty="0"/>
              <a:t>소스프로그램 수정 후</a:t>
            </a:r>
            <a:r>
              <a:rPr lang="en-US" altLang="ko-KR" sz="1200" dirty="0"/>
              <a:t>, </a:t>
            </a:r>
            <a:r>
              <a:rPr lang="ko-KR" altLang="en-US" sz="1200" dirty="0"/>
              <a:t>목적프로그램을 만들지 않고 바로 실행 결과를 볼 수 있기 때문에 프로그래밍 교육용 언어에 적합</a:t>
            </a:r>
            <a:endParaRPr lang="en-US" altLang="ko-KR" sz="1200" dirty="0"/>
          </a:p>
          <a:p>
            <a:pPr lvl="2"/>
            <a:r>
              <a:rPr lang="ko-KR" altLang="en-US" sz="1200" dirty="0"/>
              <a:t>프로그래밍 교육용 언어인 스크래치도 인터프리터 실행 방식을 사용</a:t>
            </a:r>
          </a:p>
        </p:txBody>
      </p:sp>
    </p:spTree>
    <p:extLst>
      <p:ext uri="{BB962C8B-B14F-4D97-AF65-F5344CB8AC3E}">
        <p14:creationId xmlns:p14="http://schemas.microsoft.com/office/powerpoint/2010/main" val="1807496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프로그램과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136922" lvl="1" indent="-136922"/>
            <a:r>
              <a:rPr lang="ko-KR" altLang="en-US" sz="1200" dirty="0">
                <a:solidFill>
                  <a:srgbClr val="002060"/>
                </a:solidFill>
              </a:rPr>
              <a:t>프로그래밍 언어와 스크래치의 관계</a:t>
            </a:r>
            <a:endParaRPr lang="en-US" altLang="ko-KR" sz="1200" dirty="0">
              <a:solidFill>
                <a:srgbClr val="002060"/>
              </a:solidFill>
            </a:endParaRPr>
          </a:p>
          <a:p>
            <a:pPr lvl="1" latinLnBrk="0"/>
            <a:r>
              <a:rPr lang="ko-KR" altLang="en-US" sz="1200" dirty="0"/>
              <a:t>스크래치 제작</a:t>
            </a:r>
            <a:r>
              <a:rPr lang="en-US" altLang="ko-KR" sz="1200" dirty="0"/>
              <a:t>, </a:t>
            </a:r>
            <a:r>
              <a:rPr lang="ko-KR" altLang="en-US" sz="1200" dirty="0"/>
              <a:t>운영 기관</a:t>
            </a:r>
            <a:endParaRPr lang="en-US" altLang="ko-KR" sz="1200" dirty="0"/>
          </a:p>
          <a:p>
            <a:pPr lvl="2" latinLnBrk="0"/>
            <a:r>
              <a:rPr lang="ko-KR" altLang="en-US" sz="1200" dirty="0"/>
              <a:t>미국 </a:t>
            </a:r>
            <a:r>
              <a:rPr lang="en-US" altLang="ko-KR" sz="1200" dirty="0"/>
              <a:t>MIT </a:t>
            </a:r>
            <a:r>
              <a:rPr lang="ko-KR" altLang="en-US" sz="1200" dirty="0"/>
              <a:t>미디어랩의 </a:t>
            </a:r>
            <a:r>
              <a:rPr lang="en-US" altLang="ko-KR" sz="1200" dirty="0"/>
              <a:t>Lifelong Kindergarten </a:t>
            </a:r>
            <a:r>
              <a:rPr lang="ko-KR" altLang="en-US" sz="1200" dirty="0"/>
              <a:t>그룹에서 개발하여 무료로 운영하는 프로젝트</a:t>
            </a:r>
            <a:endParaRPr lang="en-US" altLang="ko-KR" sz="1200" dirty="0"/>
          </a:p>
          <a:p>
            <a:pPr lvl="1" latinLnBrk="0"/>
            <a:r>
              <a:rPr lang="ko-KR" altLang="en-US" sz="1200" dirty="0"/>
              <a:t>스크래치의 활용</a:t>
            </a:r>
            <a:endParaRPr lang="en-US" altLang="ko-KR" sz="1200" dirty="0"/>
          </a:p>
          <a:p>
            <a:pPr lvl="2" latinLnBrk="0"/>
            <a:r>
              <a:rPr lang="ko-KR" altLang="en-US" sz="1200" dirty="0"/>
              <a:t>이용하여 간단한 게임</a:t>
            </a:r>
            <a:r>
              <a:rPr lang="en-US" altLang="ko-KR" sz="1200" dirty="0"/>
              <a:t>, </a:t>
            </a:r>
            <a:r>
              <a:rPr lang="ko-KR" altLang="en-US" sz="1200" dirty="0"/>
              <a:t>인터랙티브 스토리</a:t>
            </a:r>
            <a:r>
              <a:rPr lang="en-US" altLang="ko-KR" sz="1200" dirty="0"/>
              <a:t>, </a:t>
            </a:r>
            <a:r>
              <a:rPr lang="ko-KR" altLang="en-US" sz="1200" dirty="0"/>
              <a:t>디지털 아트</a:t>
            </a:r>
            <a:r>
              <a:rPr lang="en-US" altLang="ko-KR" sz="1200" dirty="0"/>
              <a:t>, </a:t>
            </a:r>
            <a:r>
              <a:rPr lang="ko-KR" altLang="en-US" sz="1200" dirty="0"/>
              <a:t>음악</a:t>
            </a:r>
            <a:r>
              <a:rPr lang="en-US" altLang="ko-KR" sz="1200" dirty="0"/>
              <a:t>, </a:t>
            </a:r>
            <a:r>
              <a:rPr lang="ko-KR" altLang="en-US" sz="1200" dirty="0"/>
              <a:t>애니메이션 등을 개발하고 다른 사람들과 공유할 수 있음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1173025" y="251774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69622" y="502173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625757"/>
            <a:ext cx="4482498" cy="23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53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/>
              <a:t>프로그램과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스크래치의 교육 목표</a:t>
            </a:r>
            <a:endParaRPr lang="en-US" altLang="ko-KR" sz="1200" dirty="0"/>
          </a:p>
          <a:p>
            <a:pPr lvl="1"/>
            <a:r>
              <a:rPr lang="ko-KR" altLang="en-US" sz="1200" dirty="0"/>
              <a:t>교육 목표</a:t>
            </a:r>
            <a:endParaRPr lang="en-US" altLang="ko-KR" sz="1200" dirty="0"/>
          </a:p>
          <a:p>
            <a:pPr lvl="2"/>
            <a:r>
              <a:rPr lang="ko-KR" altLang="en-US" sz="1200" dirty="0"/>
              <a:t>소프트웨어와 프로그램에 익숙하지 않은 학습자들을 대상으로</a:t>
            </a:r>
            <a:r>
              <a:rPr lang="en-US" altLang="ko-KR" sz="1200" dirty="0"/>
              <a:t>,</a:t>
            </a:r>
            <a:r>
              <a:rPr lang="ko-KR" altLang="en-US" sz="1200" dirty="0"/>
              <a:t>                                     프로그래밍을 통해서 </a:t>
            </a:r>
            <a:r>
              <a:rPr lang="en-US" altLang="ko-KR" sz="1200" dirty="0"/>
              <a:t>21</a:t>
            </a:r>
            <a:r>
              <a:rPr lang="ko-KR" altLang="en-US" sz="1200" dirty="0"/>
              <a:t>세기를 살아가는 데 핵심적인 능력들을 교육</a:t>
            </a:r>
            <a:endParaRPr lang="en-US" altLang="ko-KR" sz="1200" dirty="0"/>
          </a:p>
          <a:p>
            <a:pPr lvl="1"/>
            <a:r>
              <a:rPr lang="en-US" altLang="ko-KR" sz="1200" dirty="0"/>
              <a:t>21</a:t>
            </a:r>
            <a:r>
              <a:rPr lang="ko-KR" altLang="en-US" sz="1200" dirty="0"/>
              <a:t>세기의 핵심 능력</a:t>
            </a:r>
            <a:endParaRPr lang="en-US" altLang="ko-KR" sz="1200" dirty="0"/>
          </a:p>
          <a:p>
            <a:pPr lvl="2"/>
            <a:r>
              <a:rPr lang="ko-KR" altLang="en-US" sz="1200" dirty="0"/>
              <a:t>창의적으로 생각하기</a:t>
            </a:r>
            <a:endParaRPr lang="en-US" altLang="ko-KR" sz="1200" dirty="0"/>
          </a:p>
          <a:p>
            <a:pPr lvl="2"/>
            <a:r>
              <a:rPr lang="ko-KR" altLang="en-US" sz="1200" dirty="0"/>
              <a:t>논리적으로 추론하기</a:t>
            </a:r>
            <a:endParaRPr lang="en-US" altLang="ko-KR" sz="1200" dirty="0"/>
          </a:p>
          <a:p>
            <a:pPr lvl="2"/>
            <a:r>
              <a:rPr lang="ko-KR" altLang="en-US" sz="1200" dirty="0"/>
              <a:t>다른 사람들과 협동하기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85601" y="2782468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97006" y="491372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00" y="2862721"/>
            <a:ext cx="5940000" cy="19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59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스크래치의 특징과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dirty="0"/>
              <a:t>스크래치의 특징</a:t>
            </a:r>
            <a:endParaRPr lang="en-US" altLang="ko-KR" dirty="0"/>
          </a:p>
          <a:p>
            <a:pPr lvl="1"/>
            <a:r>
              <a:rPr lang="ko-KR" altLang="en-US" dirty="0"/>
              <a:t>스크래치는 프로그래밍 교육용 언어</a:t>
            </a:r>
            <a:endParaRPr lang="en-US" altLang="ko-KR" dirty="0"/>
          </a:p>
          <a:p>
            <a:pPr lvl="2"/>
            <a:r>
              <a:rPr lang="ko-KR" altLang="en-US" sz="1800" dirty="0"/>
              <a:t>아래한글 또는 앵그리버드와 같은 복잡한 프로그램 개발에는 적합하지 않음</a:t>
            </a:r>
            <a:endParaRPr lang="en-US" altLang="ko-KR" sz="1800" dirty="0"/>
          </a:p>
          <a:p>
            <a:pPr lvl="1"/>
            <a:r>
              <a:rPr lang="ko-KR" altLang="en-US" dirty="0"/>
              <a:t>프로그래밍 작업을 쉽게 경험할 수 있는 다음과 같은 특징을 가짐</a:t>
            </a:r>
            <a:endParaRPr lang="en-US" altLang="ko-KR" dirty="0"/>
          </a:p>
          <a:p>
            <a:pPr lvl="2"/>
            <a:r>
              <a:rPr lang="ko-KR" altLang="en-US" sz="1800" dirty="0"/>
              <a:t>스크립트 언어</a:t>
            </a:r>
            <a:endParaRPr lang="en-US" altLang="ko-KR" sz="1800" dirty="0"/>
          </a:p>
          <a:p>
            <a:pPr lvl="2"/>
            <a:r>
              <a:rPr lang="ko-KR" altLang="en-US" sz="1800" dirty="0" err="1"/>
              <a:t>레고</a:t>
            </a:r>
            <a:r>
              <a:rPr lang="ko-KR" altLang="en-US" sz="1800" dirty="0"/>
              <a:t> 블록을 조립하듯이 프로그래밍 가능</a:t>
            </a:r>
            <a:endParaRPr lang="en-US" altLang="ko-KR" sz="1800" dirty="0"/>
          </a:p>
          <a:p>
            <a:pPr lvl="2"/>
            <a:r>
              <a:rPr lang="ko-KR" altLang="en-US" sz="1800" dirty="0"/>
              <a:t>프로그래밍 작업을 통합적으로 도와주는 환경 제공</a:t>
            </a:r>
            <a:endParaRPr lang="en-US" altLang="ko-KR" sz="18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0430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스크래치의 특징과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6448" y="682890"/>
            <a:ext cx="7185911" cy="3861065"/>
          </a:xfrm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스크래치는 스크립트 언어</a:t>
            </a:r>
            <a:endParaRPr lang="en-US" altLang="ko-KR" sz="1200" dirty="0"/>
          </a:p>
          <a:p>
            <a:pPr lvl="1"/>
            <a:r>
              <a:rPr lang="ko-KR" altLang="en-US" sz="1200" dirty="0"/>
              <a:t>스크립트</a:t>
            </a:r>
            <a:endParaRPr lang="en-US" altLang="ko-KR" sz="1200" dirty="0"/>
          </a:p>
          <a:p>
            <a:pPr lvl="2"/>
            <a:r>
              <a:rPr lang="ko-KR" altLang="en-US" sz="1200" dirty="0"/>
              <a:t>원래 영화나 연극에서 사용되는 대본</a:t>
            </a:r>
            <a:r>
              <a:rPr lang="en-US" altLang="ko-KR" sz="1200" dirty="0"/>
              <a:t>, </a:t>
            </a:r>
            <a:r>
              <a:rPr lang="ko-KR" altLang="en-US" sz="1200" dirty="0"/>
              <a:t>각본을 의미</a:t>
            </a:r>
            <a:endParaRPr lang="en-US" altLang="ko-KR" sz="1200" dirty="0"/>
          </a:p>
          <a:p>
            <a:pPr lvl="2"/>
            <a:r>
              <a:rPr lang="ko-KR" altLang="en-US" sz="1200" dirty="0"/>
              <a:t>연기자들은 이 스크립트에 적혀 있는 대로 행동</a:t>
            </a:r>
            <a:endParaRPr lang="en-US" altLang="ko-KR" sz="1200" dirty="0"/>
          </a:p>
          <a:p>
            <a:pPr lvl="2"/>
            <a:r>
              <a:rPr lang="ko-KR" altLang="en-US" sz="1200" dirty="0"/>
              <a:t>컴퓨터 분야에서도 비슷하게 스크립트는 어떤 응용프로그램이 수행해야 할 규칙 또는 명령들을 적어 놓은 것</a:t>
            </a:r>
            <a:endParaRPr lang="en-US" altLang="ko-KR" sz="1200" dirty="0"/>
          </a:p>
          <a:p>
            <a:pPr lvl="1"/>
            <a:r>
              <a:rPr lang="ko-KR" altLang="en-US" sz="1200" dirty="0"/>
              <a:t>스크립트의 편리성</a:t>
            </a:r>
            <a:endParaRPr lang="en-US" altLang="ko-KR" sz="1200" dirty="0"/>
          </a:p>
          <a:p>
            <a:pPr lvl="2"/>
            <a:r>
              <a:rPr lang="ko-KR" altLang="en-US" sz="1200" dirty="0"/>
              <a:t>연기자 자체를 만드는 작업 없이 이미 존재하는 연기자가 연기해야 할 행동을 기술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19" name="Picture 2" descr="탱크 조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2976246"/>
            <a:ext cx="21431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탱크 조종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18" y="2976246"/>
            <a:ext cx="2214246" cy="123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160370" y="4221107"/>
            <a:ext cx="51924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ea typeface="맑은 고딕" panose="020B0503020000020004" pitchFamily="50" charset="-127"/>
              </a:rPr>
              <a:t>가지고 놀 탱크를 직접 만드는 것보다 만들어진 탱크를 갖고 노는 것이 편리합니다</a:t>
            </a:r>
            <a:r>
              <a:rPr lang="en-US" altLang="ko-KR" sz="1050" b="1" dirty="0">
                <a:ea typeface="맑은 고딕" panose="020B0503020000020004" pitchFamily="50" charset="-127"/>
              </a:rPr>
              <a:t>.</a:t>
            </a:r>
            <a:endParaRPr lang="ko-KR" altLang="en-US" sz="1050" b="1" dirty="0"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85601" y="278777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85601" y="451596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45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9582"/>
            <a:ext cx="5112568" cy="36724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4737986"/>
            <a:ext cx="47724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전자정부 표준 프레임워크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개요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한국정보화진흥원 표준프레임워크센터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생각해보기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19B83A-5194-4590-9A1A-7A3BEB996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491" y="2129534"/>
            <a:ext cx="1996024" cy="120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8FDD24-7CF8-477A-B7FB-9A08C8354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312" y="3173061"/>
            <a:ext cx="2437088" cy="1271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hape 3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04536" y="1099906"/>
            <a:ext cx="1793379" cy="10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내용 개체 틀 1"/>
          <p:cNvSpPr>
            <a:spLocks noGrp="1"/>
          </p:cNvSpPr>
          <p:nvPr>
            <p:ph idx="1"/>
          </p:nvPr>
        </p:nvSpPr>
        <p:spPr>
          <a:xfrm>
            <a:off x="539552" y="627534"/>
            <a:ext cx="6696742" cy="3607287"/>
          </a:xfrm>
        </p:spPr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어플리케이션의 변화</a:t>
            </a:r>
          </a:p>
        </p:txBody>
      </p:sp>
    </p:spTree>
    <p:extLst>
      <p:ext uri="{BB962C8B-B14F-4D97-AF65-F5344CB8AC3E}">
        <p14:creationId xmlns:p14="http://schemas.microsoft.com/office/powerpoint/2010/main" val="408470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스크래치의 특징과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/>
              <a:t>스크래치는 스크립트 언어</a:t>
            </a:r>
            <a:endParaRPr lang="en-US" altLang="ko-KR" sz="1200" dirty="0"/>
          </a:p>
          <a:p>
            <a:pPr lvl="1"/>
            <a:r>
              <a:rPr lang="ko-KR" altLang="en-US" sz="1200" dirty="0"/>
              <a:t>스크립트의 편리성</a:t>
            </a:r>
            <a:endParaRPr lang="en-US" altLang="ko-KR" sz="1200" dirty="0"/>
          </a:p>
          <a:p>
            <a:pPr lvl="2"/>
            <a:r>
              <a:rPr lang="ko-KR" altLang="en-US" sz="1200" dirty="0"/>
              <a:t>스크래치에서 연기자는 </a:t>
            </a:r>
            <a:r>
              <a:rPr lang="ko-KR" altLang="en-US" sz="1200" dirty="0" err="1">
                <a:solidFill>
                  <a:srgbClr val="FF0000"/>
                </a:solidFill>
              </a:rPr>
              <a:t>스프라이트</a:t>
            </a:r>
            <a:r>
              <a:rPr lang="ko-KR" altLang="en-US" sz="1200" dirty="0" err="1"/>
              <a:t>와</a:t>
            </a:r>
            <a:r>
              <a:rPr lang="ko-KR" altLang="en-US" sz="1200" dirty="0"/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무대</a:t>
            </a:r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r>
              <a:rPr lang="ko-KR" altLang="en-US" sz="1200" dirty="0"/>
              <a:t>이들은 이미 많은 행동 능력을 갖고 있기 때문에 스크래치 프로그래머는                             단지 이들이 수행해야 할 행동을 스크립트로 작성</a:t>
            </a:r>
          </a:p>
          <a:p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1185601" y="170765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85601" y="4049629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42" y="1869672"/>
            <a:ext cx="4818441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4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스크래치의 </a:t>
            </a:r>
            <a:r>
              <a:rPr lang="ko-KR" altLang="en-US" dirty="0"/>
              <a:t>특징과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1200" dirty="0" err="1"/>
              <a:t>레고</a:t>
            </a:r>
            <a:r>
              <a:rPr lang="ko-KR" altLang="en-US" sz="1200" dirty="0"/>
              <a:t> 블록을 조립하듯이 프로그래밍 가능</a:t>
            </a:r>
          </a:p>
          <a:p>
            <a:pPr lvl="1"/>
            <a:r>
              <a:rPr lang="ko-KR" altLang="en-US" sz="1200" dirty="0"/>
              <a:t>스크래치는 스프라이트나 무대의 행동을 만들  때 매우 유용하게 사용할 수 있는 블록들을 제공</a:t>
            </a:r>
            <a:endParaRPr lang="en-US" altLang="ko-KR" sz="1200" dirty="0"/>
          </a:p>
          <a:p>
            <a:pPr lvl="1"/>
            <a:r>
              <a:rPr lang="ko-KR" altLang="en-US" sz="1200" dirty="0"/>
              <a:t>쥐 스프라이트를 좇는 고양이 스프라이트 행동을 위한 블록 예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 smtClean="0"/>
              <a:t>스크래치의 </a:t>
            </a:r>
            <a:r>
              <a:rPr lang="ko-KR" altLang="en-US" sz="1200" dirty="0"/>
              <a:t>프로그래밍 작업은 이런 블록들을 레고 조립하듯이 조립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85601" y="199740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97006" y="4189436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pic>
        <p:nvPicPr>
          <p:cNvPr id="6146" name="Picture 2" descr="C:\Users\PARK DAAE\Desktop\1장\1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739" y="2093333"/>
            <a:ext cx="5066523" cy="198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65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</a:t>
            </a:r>
            <a:r>
              <a:rPr lang="en-US" altLang="ko-KR" dirty="0" smtClean="0"/>
              <a:t> </a:t>
            </a:r>
            <a:r>
              <a:rPr lang="ko-KR" altLang="en-US" dirty="0"/>
              <a:t>스크래치의 특징과 실행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493658" y="897564"/>
            <a:ext cx="6172200" cy="396018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/>
              <a:t>스크래치의 실행</a:t>
            </a:r>
            <a:endParaRPr lang="en-US" altLang="ko-KR" sz="1500" dirty="0"/>
          </a:p>
          <a:p>
            <a:pPr lvl="1"/>
            <a:r>
              <a:rPr lang="ko-KR" altLang="en-US" sz="1350" dirty="0"/>
              <a:t>스크래치 사이트</a:t>
            </a:r>
            <a:endParaRPr lang="en-US" altLang="ko-KR" sz="1350" dirty="0"/>
          </a:p>
          <a:p>
            <a:pPr lvl="2"/>
            <a:r>
              <a:rPr lang="en-US" altLang="ko-KR" sz="1200" dirty="0">
                <a:hlinkClick r:id="rId2"/>
              </a:rPr>
              <a:t>https://scratch.mit.edu</a:t>
            </a:r>
            <a:endParaRPr lang="en-US" altLang="ko-KR" sz="1200" dirty="0"/>
          </a:p>
          <a:p>
            <a:pPr lvl="2"/>
            <a:r>
              <a:rPr lang="ko-KR" altLang="en-US" sz="1200" dirty="0"/>
              <a:t>웹 브라우저에서 직접 프로그램을 만들고 실행할 수 있음</a:t>
            </a:r>
            <a:endParaRPr lang="en-US" altLang="ko-KR" sz="1200" dirty="0"/>
          </a:p>
          <a:p>
            <a:pPr lvl="2"/>
            <a:r>
              <a:rPr lang="ko-KR" altLang="en-US" sz="1200" dirty="0"/>
              <a:t>크롬</a:t>
            </a:r>
            <a:r>
              <a:rPr lang="en-US" altLang="ko-KR" sz="1200" dirty="0"/>
              <a:t>(Chrome)</a:t>
            </a:r>
            <a:r>
              <a:rPr lang="ko-KR" altLang="en-US" sz="1200" dirty="0"/>
              <a:t>이나 </a:t>
            </a:r>
            <a:r>
              <a:rPr lang="ko-KR" altLang="en-US" sz="1200" dirty="0" err="1"/>
              <a:t>파이어폭스</a:t>
            </a:r>
            <a:r>
              <a:rPr lang="en-US" altLang="ko-KR" sz="1200" dirty="0"/>
              <a:t>(Fire Fox), </a:t>
            </a:r>
            <a:r>
              <a:rPr lang="ko-KR" altLang="en-US" sz="1200" dirty="0"/>
              <a:t>사파리</a:t>
            </a:r>
            <a:r>
              <a:rPr lang="en-US" altLang="ko-KR" sz="1200" dirty="0"/>
              <a:t>(Safari)</a:t>
            </a:r>
            <a:r>
              <a:rPr lang="ko-KR" altLang="en-US" sz="1200" dirty="0"/>
              <a:t>와 같은 브라우저에서 실행해야 함</a:t>
            </a:r>
          </a:p>
          <a:p>
            <a:pPr lvl="2"/>
            <a:r>
              <a:rPr lang="ko-KR" altLang="en-US" sz="1200" dirty="0"/>
              <a:t>인터넷 </a:t>
            </a:r>
            <a:r>
              <a:rPr lang="ko-KR" altLang="en-US" sz="1200" dirty="0" err="1"/>
              <a:t>익스플로러</a:t>
            </a:r>
            <a:r>
              <a:rPr lang="en-US" altLang="ko-KR" sz="1200" dirty="0"/>
              <a:t>(Internet Explorer)</a:t>
            </a:r>
            <a:r>
              <a:rPr lang="ko-KR" altLang="en-US" sz="1200" dirty="0"/>
              <a:t>에서는 지원되지 않음</a:t>
            </a:r>
          </a:p>
          <a:p>
            <a:pPr lvl="2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59751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스크래치의 특징과 실행 </a:t>
            </a:r>
          </a:p>
        </p:txBody>
      </p:sp>
      <p:pic>
        <p:nvPicPr>
          <p:cNvPr id="4" name="Picture 2" descr="C:\Users\PARK DAAE\Desktop\1장\1-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29612"/>
            <a:ext cx="6210690" cy="313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493658" y="897564"/>
            <a:ext cx="6172200" cy="396018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/>
              <a:t>스크래치의 첫 화면</a:t>
            </a:r>
            <a:endParaRPr lang="en-US" altLang="ko-KR" sz="1500" dirty="0"/>
          </a:p>
          <a:p>
            <a:pPr lvl="1"/>
            <a:endParaRPr lang="en-US" altLang="ko-KR" sz="1350" dirty="0"/>
          </a:p>
          <a:p>
            <a:pPr lvl="1"/>
            <a:endParaRPr lang="en-US" altLang="ko-KR" sz="1350" dirty="0"/>
          </a:p>
          <a:p>
            <a:pPr lvl="1"/>
            <a:endParaRPr lang="en-US" altLang="ko-KR" sz="1350" dirty="0"/>
          </a:p>
          <a:p>
            <a:pPr lvl="1"/>
            <a:endParaRPr lang="en-US" altLang="ko-KR" sz="1350" dirty="0"/>
          </a:p>
          <a:p>
            <a:pPr lvl="1"/>
            <a:endParaRPr lang="en-US" altLang="ko-KR" sz="1350" dirty="0"/>
          </a:p>
        </p:txBody>
      </p:sp>
      <p:sp>
        <p:nvSpPr>
          <p:cNvPr id="9" name="직사각형 8"/>
          <p:cNvSpPr/>
          <p:nvPr/>
        </p:nvSpPr>
        <p:spPr>
          <a:xfrm>
            <a:off x="1185601" y="127560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97006" y="448167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216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스크래치의 </a:t>
            </a:r>
            <a:r>
              <a:rPr lang="ko-KR" altLang="en-US" dirty="0"/>
              <a:t>특징과 실행 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493658" y="897564"/>
            <a:ext cx="6172200" cy="396018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 kern="1200">
                <a:solidFill>
                  <a:srgbClr val="002060"/>
                </a:solidFill>
                <a:latin typeface="+mn-lt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50" dirty="0"/>
              <a:t>스크래치의 첫 화면</a:t>
            </a:r>
            <a:endParaRPr lang="en-US" altLang="ko-KR" sz="1650" dirty="0"/>
          </a:p>
          <a:p>
            <a:endParaRPr lang="en-US" altLang="ko-KR" sz="100" dirty="0"/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ko-KR" altLang="en-US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➊</a:t>
            </a:r>
            <a:r>
              <a:rPr lang="ko-KR" altLang="en-US" sz="1350" dirty="0">
                <a:latin typeface="맑은 고딕" panose="020B0503020000020004" pitchFamily="50" charset="-127"/>
              </a:rPr>
              <a:t> 만들기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스크래치를 프로그래밍할 수 있는 환경으로 이동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en-US" altLang="ko-KR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➋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dirty="0">
                <a:latin typeface="맑은 고딕" panose="020B0503020000020004" pitchFamily="50" charset="-127"/>
              </a:rPr>
              <a:t>탐험하기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다른 사람들이 만든 스크래치 프로그램들을 볼 수 있음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en-US" altLang="ko-KR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➌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dirty="0">
                <a:latin typeface="맑은 고딕" panose="020B0503020000020004" pitchFamily="50" charset="-127"/>
              </a:rPr>
              <a:t>아이디어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다양한 주제에 대한 프로그래밍 방법을 교육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en-US" altLang="ko-KR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➍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dirty="0">
                <a:latin typeface="맑은 고딕" panose="020B0503020000020004" pitchFamily="50" charset="-127"/>
              </a:rPr>
              <a:t>소개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스크래치의 교육 목적</a:t>
            </a:r>
            <a:r>
              <a:rPr lang="en-US" altLang="ko-KR" sz="1350" b="0" dirty="0">
                <a:latin typeface="맑은 고딕" panose="020B0503020000020004" pitchFamily="50" charset="-127"/>
              </a:rPr>
              <a:t>, </a:t>
            </a:r>
            <a:r>
              <a:rPr lang="ko-KR" altLang="en-US" sz="1350" b="0" dirty="0">
                <a:latin typeface="맑은 고딕" panose="020B0503020000020004" pitchFamily="50" charset="-127"/>
              </a:rPr>
              <a:t>개발 그룹 등에 대한 소개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en-US" altLang="ko-KR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➎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dirty="0">
                <a:latin typeface="맑은 고딕" panose="020B0503020000020004" pitchFamily="50" charset="-127"/>
              </a:rPr>
              <a:t>검색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스크래치 이용자들의 프로젝트와 스튜디오 검색 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ko-KR" altLang="en-US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➏</a:t>
            </a:r>
            <a:r>
              <a:rPr lang="ko-KR" altLang="en-US" sz="1350" dirty="0">
                <a:latin typeface="맑은 고딕" panose="020B0503020000020004" pitchFamily="50" charset="-127"/>
              </a:rPr>
              <a:t> 스크래치 가입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스크래치 계정 생성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en-US" altLang="ko-KR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➐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dirty="0">
                <a:latin typeface="맑은 고딕" panose="020B0503020000020004" pitchFamily="50" charset="-127"/>
              </a:rPr>
              <a:t>로그인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스크래치 계정으로 로그인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en-US" altLang="ko-KR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➑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dirty="0">
                <a:latin typeface="맑은 고딕" panose="020B0503020000020004" pitchFamily="50" charset="-127"/>
              </a:rPr>
              <a:t>만들기 시작하기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en-US" altLang="ko-KR" sz="1350" b="0" dirty="0">
                <a:solidFill>
                  <a:srgbClr val="7030A0"/>
                </a:solidFill>
                <a:latin typeface="맑은 고딕" panose="020B0503020000020004" pitchFamily="50" charset="-127"/>
              </a:rPr>
              <a:t>➊</a:t>
            </a:r>
            <a:r>
              <a:rPr lang="en-US" altLang="ko-KR" sz="1350" b="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만들기 메뉴와 같은 기능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en-US" altLang="ko-KR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➒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dirty="0">
                <a:latin typeface="맑은 고딕" panose="020B0503020000020004" pitchFamily="50" charset="-127"/>
              </a:rPr>
              <a:t>가입하기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en-US" altLang="ko-KR" sz="1350" b="0" dirty="0">
                <a:solidFill>
                  <a:srgbClr val="7030A0"/>
                </a:solidFill>
                <a:latin typeface="맑은 고딕" panose="020B0503020000020004" pitchFamily="50" charset="-127"/>
              </a:rPr>
              <a:t>➏</a:t>
            </a:r>
            <a:r>
              <a:rPr lang="en-US" altLang="ko-KR" sz="1350" b="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스크래치 가입 메뉴와 같은 기능</a:t>
            </a:r>
            <a:endParaRPr lang="en-US" altLang="ko-KR" sz="135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en-US" altLang="ko-KR" sz="1350" dirty="0">
                <a:solidFill>
                  <a:srgbClr val="7030A0"/>
                </a:solidFill>
                <a:latin typeface="맑은 고딕" panose="020B0503020000020004" pitchFamily="50" charset="-127"/>
              </a:rPr>
              <a:t>➓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dirty="0">
                <a:latin typeface="맑은 고딕" panose="020B0503020000020004" pitchFamily="50" charset="-127"/>
              </a:rPr>
              <a:t>비디오 시청하기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짧은 스크래치 홍보 영상을 제공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ko-KR" altLang="en-US" sz="1350" b="0" dirty="0">
                <a:solidFill>
                  <a:srgbClr val="7030A0"/>
                </a:solidFill>
                <a:latin typeface="맑은 고딕" panose="020B0503020000020004" pitchFamily="50" charset="-127"/>
              </a:rPr>
              <a:t>⓫</a:t>
            </a:r>
            <a:r>
              <a:rPr lang="ko-KR" altLang="en-US" sz="1350" dirty="0">
                <a:latin typeface="맑은 고딕" panose="020B0503020000020004" pitchFamily="50" charset="-127"/>
              </a:rPr>
              <a:t> 스크래치에 대해서 </a:t>
            </a:r>
            <a:r>
              <a:rPr lang="en-US" altLang="ko-KR" sz="1350" dirty="0">
                <a:latin typeface="맑은 고딕" panose="020B0503020000020004" pitchFamily="50" charset="-127"/>
              </a:rPr>
              <a:t>:</a:t>
            </a:r>
            <a:r>
              <a:rPr lang="en-US" altLang="ko-KR" sz="1350" b="0" dirty="0">
                <a:latin typeface="맑은 고딕" panose="020B0503020000020004" pitchFamily="50" charset="-127"/>
              </a:rPr>
              <a:t> </a:t>
            </a:r>
            <a:r>
              <a:rPr lang="en-US" altLang="ko-KR" sz="1350" b="0" dirty="0">
                <a:solidFill>
                  <a:srgbClr val="7030A0"/>
                </a:solidFill>
                <a:latin typeface="맑은 고딕" panose="020B0503020000020004" pitchFamily="50" charset="-127"/>
              </a:rPr>
              <a:t>➍</a:t>
            </a:r>
            <a:r>
              <a:rPr lang="en-US" altLang="ko-KR" sz="1350" b="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소개 메뉴와 같은 기능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ko-KR" altLang="en-US" sz="1350" b="0" dirty="0">
                <a:solidFill>
                  <a:srgbClr val="7030A0"/>
                </a:solidFill>
                <a:latin typeface="맑은 고딕" panose="020B0503020000020004" pitchFamily="50" charset="-127"/>
              </a:rPr>
              <a:t>⓬ </a:t>
            </a:r>
            <a:r>
              <a:rPr lang="ko-KR" altLang="en-US" sz="1350" dirty="0">
                <a:latin typeface="맑은 고딕" panose="020B0503020000020004" pitchFamily="50" charset="-127"/>
              </a:rPr>
              <a:t>부모 </a:t>
            </a:r>
            <a:r>
              <a:rPr lang="en-US" altLang="ko-KR" sz="1350" b="0" dirty="0">
                <a:latin typeface="맑은 고딕" panose="020B0503020000020004" pitchFamily="50" charset="-127"/>
              </a:rPr>
              <a:t>:</a:t>
            </a:r>
            <a:r>
              <a:rPr lang="en-US" altLang="ko-KR" sz="1350" dirty="0">
                <a:latin typeface="맑은 고딕" panose="020B0503020000020004" pitchFamily="50" charset="-127"/>
              </a:rPr>
              <a:t> </a:t>
            </a:r>
            <a:r>
              <a:rPr lang="ko-KR" altLang="en-US" sz="1350" b="0" dirty="0">
                <a:latin typeface="맑은 고딕" panose="020B0503020000020004" pitchFamily="50" charset="-127"/>
              </a:rPr>
              <a:t>부모에게 도움이 될 만한 교육 정보를 제공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  <a:spcBef>
                <a:spcPts val="225"/>
              </a:spcBef>
            </a:pPr>
            <a:r>
              <a:rPr lang="ko-KR" altLang="en-US" sz="1350" b="0" dirty="0">
                <a:solidFill>
                  <a:srgbClr val="7030A0"/>
                </a:solidFill>
                <a:latin typeface="맑은 고딕" panose="020B0503020000020004" pitchFamily="50" charset="-127"/>
              </a:rPr>
              <a:t>⓭ </a:t>
            </a:r>
            <a:r>
              <a:rPr lang="ko-KR" altLang="en-US" sz="1350" dirty="0">
                <a:latin typeface="맑은 고딕" panose="020B0503020000020004" pitchFamily="50" charset="-127"/>
              </a:rPr>
              <a:t>교육자 </a:t>
            </a:r>
            <a:r>
              <a:rPr lang="en-US" altLang="ko-KR" sz="1350" b="0" dirty="0">
                <a:latin typeface="맑은 고딕" panose="020B0503020000020004" pitchFamily="50" charset="-127"/>
              </a:rPr>
              <a:t>: </a:t>
            </a:r>
            <a:r>
              <a:rPr lang="ko-KR" altLang="en-US" sz="1350" b="0" dirty="0">
                <a:latin typeface="맑은 고딕" panose="020B0503020000020004" pitchFamily="50" charset="-127"/>
              </a:rPr>
              <a:t>교육자에게 도움이 될 만한 자료를 제공</a:t>
            </a:r>
            <a:endParaRPr lang="en-US" altLang="ko-KR" sz="1350" b="0" dirty="0">
              <a:latin typeface="맑은 고딕" panose="020B0503020000020004" pitchFamily="50" charset="-127"/>
            </a:endParaRPr>
          </a:p>
          <a:p>
            <a:pPr lvl="1"/>
            <a:endParaRPr lang="en-US" altLang="ko-KR" sz="1350" dirty="0"/>
          </a:p>
          <a:p>
            <a:pPr lvl="1"/>
            <a:endParaRPr lang="en-US" altLang="ko-KR" sz="1350" dirty="0"/>
          </a:p>
          <a:p>
            <a:pPr lvl="1"/>
            <a:endParaRPr lang="en-US" altLang="ko-KR" sz="1350" dirty="0"/>
          </a:p>
          <a:p>
            <a:pPr lvl="1"/>
            <a:endParaRPr lang="en-US" altLang="ko-KR" sz="1350" dirty="0"/>
          </a:p>
          <a:p>
            <a:pPr lvl="1"/>
            <a:endParaRPr lang="en-US" altLang="ko-KR" sz="1350" dirty="0"/>
          </a:p>
          <a:p>
            <a:pPr lvl="1"/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649801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스크래치의 특징과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스크래치의 프로그래밍 환경 </a:t>
            </a:r>
            <a:endParaRPr lang="en-US" altLang="ko-KR" dirty="0"/>
          </a:p>
          <a:p>
            <a:pPr lvl="1"/>
            <a:r>
              <a:rPr lang="ko-KR" altLang="en-US" dirty="0"/>
              <a:t>스크래치 프로그래밍의 작업들</a:t>
            </a:r>
            <a:endParaRPr lang="en-US" altLang="ko-KR" dirty="0"/>
          </a:p>
          <a:p>
            <a:pPr lvl="2"/>
            <a:r>
              <a:rPr lang="ko-KR" altLang="en-US" dirty="0"/>
              <a:t>프로그램에 필요한 스프라이트</a:t>
            </a:r>
            <a:r>
              <a:rPr lang="en-US" altLang="ko-KR" dirty="0"/>
              <a:t>, </a:t>
            </a:r>
            <a:r>
              <a:rPr lang="ko-KR" altLang="en-US" dirty="0"/>
              <a:t>무대 배경</a:t>
            </a:r>
            <a:r>
              <a:rPr lang="en-US" altLang="ko-KR" dirty="0"/>
              <a:t>, </a:t>
            </a:r>
            <a:r>
              <a:rPr lang="ko-KR" altLang="en-US" dirty="0"/>
              <a:t>소리 등을 추가</a:t>
            </a:r>
            <a:endParaRPr lang="en-US" altLang="ko-KR" dirty="0"/>
          </a:p>
          <a:p>
            <a:pPr lvl="2"/>
            <a:r>
              <a:rPr lang="ko-KR" altLang="en-US" dirty="0"/>
              <a:t>추가된 스프라이트의 모양</a:t>
            </a:r>
            <a:r>
              <a:rPr lang="en-US" altLang="ko-KR" dirty="0"/>
              <a:t>, </a:t>
            </a:r>
            <a:r>
              <a:rPr lang="ko-KR" altLang="en-US" dirty="0"/>
              <a:t>무대 배경</a:t>
            </a:r>
            <a:r>
              <a:rPr lang="en-US" altLang="ko-KR" dirty="0"/>
              <a:t>, </a:t>
            </a:r>
            <a:r>
              <a:rPr lang="ko-KR" altLang="en-US" dirty="0"/>
              <a:t>소리 등을 변경</a:t>
            </a:r>
            <a:endParaRPr lang="en-US" altLang="ko-KR" dirty="0"/>
          </a:p>
          <a:p>
            <a:pPr lvl="2"/>
            <a:r>
              <a:rPr lang="ko-KR" altLang="en-US" dirty="0"/>
              <a:t>스프라이트 또는 무대의 행동을 프로그래밍</a:t>
            </a:r>
            <a:endParaRPr lang="en-US" altLang="ko-KR" dirty="0"/>
          </a:p>
          <a:p>
            <a:pPr lvl="2"/>
            <a:r>
              <a:rPr lang="ko-KR" altLang="en-US" dirty="0"/>
              <a:t>작성된 프로그램을 실행</a:t>
            </a:r>
            <a:endParaRPr lang="en-US" altLang="ko-KR" dirty="0"/>
          </a:p>
          <a:p>
            <a:pPr lvl="1"/>
            <a:r>
              <a:rPr lang="ko-KR" altLang="en-US" dirty="0"/>
              <a:t>스크래치는 위의 작업들을 통합적으로 지원하는 크게 </a:t>
            </a:r>
            <a:r>
              <a:rPr lang="en-US" altLang="ko-KR" dirty="0"/>
              <a:t>5</a:t>
            </a:r>
            <a:r>
              <a:rPr lang="ko-KR" altLang="en-US" dirty="0"/>
              <a:t>개의 창 지원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메인 메뉴 바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스크립트 작업 창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프로그램 실행 창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 err="1"/>
              <a:t>스프라이트</a:t>
            </a:r>
            <a:r>
              <a:rPr lang="en-US" altLang="ko-KR" dirty="0"/>
              <a:t>/</a:t>
            </a:r>
            <a:r>
              <a:rPr lang="ko-KR" altLang="en-US" dirty="0"/>
              <a:t>무대 관리 창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개인 저장소</a:t>
            </a:r>
            <a:r>
              <a:rPr lang="en-US" altLang="ko-KR" dirty="0"/>
              <a:t>] : </a:t>
            </a:r>
            <a:r>
              <a:rPr lang="ko-KR" altLang="en-US" dirty="0"/>
              <a:t>로그인한 사용자에게만 제공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6171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ARK DAAE\Desktop\1장\1-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42" y="1324852"/>
            <a:ext cx="4504531" cy="367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/>
              <a:t>스크래치의 특징과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스크래치는 프로그래밍 작업을 통합적으로 도와주는 환경 제공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972075" y="2735074"/>
            <a:ext cx="1620180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2" algn="just" latinLnBrk="0"/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스프라이트와 무대 행동의 스크립트를 실행한 결과를 보여줍니다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296111" y="3761188"/>
            <a:ext cx="151216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2" latinLnBrk="0"/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스프라이트와 무대를 선택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삭제하는 등의 관리 작업을 할 수 있습니다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614077" y="3219823"/>
            <a:ext cx="214426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2" latinLnBrk="0"/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블록을 이용해 프로그램을 작성할 수 있습니다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[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], [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모양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], [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소리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탭을 이용해 다양한 기능 구현이 가능합니다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85601" y="124131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85601" y="5081978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977344" y="1345799"/>
            <a:ext cx="3507614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2" algn="just" latinLnBrk="0"/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프로그램을 실행하는 데 필요한 일반적인 기능을 모아놓았습니다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78328" y="4448244"/>
            <a:ext cx="24523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2" algn="just" latinLnBrk="0"/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스프라이트들을 스크립트와 함께 저장합니다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8797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스크래치 블록의 종류와 사용법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 smtClean="0"/>
              <a:t>스크래치 프로그램의 특징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블록 조립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일반 프로그래밍 언어의 프로그래밍 </a:t>
            </a:r>
            <a:endParaRPr lang="en-US" altLang="ko-KR" sz="1200" dirty="0"/>
          </a:p>
          <a:p>
            <a:pPr lvl="2"/>
            <a:r>
              <a:rPr lang="ko-KR" altLang="en-US" sz="1200" dirty="0" smtClean="0"/>
              <a:t>문자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숫자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기호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미리 약속된 단어들을 이용한 텍스트 기반의 프로그래밍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스크래치의 프로그래밍</a:t>
            </a:r>
            <a:endParaRPr lang="en-US" altLang="ko-KR" sz="1200" dirty="0" smtClean="0"/>
          </a:p>
          <a:p>
            <a:pPr lvl="2"/>
            <a:r>
              <a:rPr lang="ko-KR" altLang="en-US" sz="1200" dirty="0" smtClean="0"/>
              <a:t>스크래치가 제공하는 여러 기능의 블록들을 이용한 그래픽 기반의 프로그래밍</a:t>
            </a:r>
            <a:endParaRPr lang="en-US" altLang="ko-KR" sz="1200" dirty="0" smtClean="0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543800" y="4938713"/>
            <a:ext cx="1600200" cy="193675"/>
          </a:xfrm>
        </p:spPr>
        <p:txBody>
          <a:bodyPr/>
          <a:lstStyle/>
          <a:p>
            <a:fld id="{4AB99C62-5B36-4737-8343-F84559F0D89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69622" y="2159419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9622" y="473199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00" y="2301720"/>
            <a:ext cx="5438096" cy="23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 smtClean="0"/>
              <a:t>스크래치 블록의 분류 기준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‘</a:t>
            </a:r>
            <a:r>
              <a:rPr lang="ko-KR" altLang="en-US" sz="1200" dirty="0" smtClean="0"/>
              <a:t>어떤 기능에 관여하는가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에 따라 범주를 구분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ko-KR" altLang="en-US" sz="1200" dirty="0" smtClean="0"/>
              <a:t>범주 </a:t>
            </a:r>
            <a:r>
              <a:rPr lang="ko-KR" altLang="en-US" sz="1200" dirty="0" smtClean="0"/>
              <a:t>별로 서로 쉽게 구별할 수 있는 고유의 색 할당</a:t>
            </a:r>
            <a:endParaRPr lang="en-US" altLang="ko-KR" sz="1200" dirty="0" smtClean="0"/>
          </a:p>
          <a:p>
            <a:pPr lvl="2"/>
            <a:r>
              <a:rPr lang="ko-KR" altLang="en-US" sz="1200" dirty="0" smtClean="0"/>
              <a:t>예제에 나와 있는 블록을 찾을 때 색을 기준으로 찾으면 편리함</a:t>
            </a:r>
            <a:endParaRPr lang="ko-KR" altLang="en-US" sz="1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0180" y="2423033"/>
            <a:ext cx="5607941" cy="80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4979" y="3244681"/>
            <a:ext cx="3078342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b="1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스크래치 블록의 기능별 분류</a:t>
            </a:r>
            <a:endParaRPr lang="ko-KR" altLang="en-US" sz="975" b="1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71700" y="1547813"/>
            <a:ext cx="540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tabLst>
                <a:tab pos="1210866" algn="l"/>
              </a:tabLst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(Motion) 	 	 ·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(Looks) 	 ·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소리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(Sound)</a:t>
            </a:r>
          </a:p>
          <a:p>
            <a:pPr marL="0" lvl="2">
              <a:tabLst>
                <a:tab pos="1210866" algn="l"/>
              </a:tabLst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(Events) 	 ·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(Control) 	 ·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감지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(Sensing)		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2">
              <a:tabLst>
                <a:tab pos="1210866" algn="l"/>
              </a:tabLst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(Operators) 	 ·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(Variables)	 ·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나만의 블록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(My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locks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69622" y="230172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69622" y="3588654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6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 smtClean="0"/>
              <a:t>프로그램 구성요소를 기준으로 블록 범주 분류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일상의 글의 구성요소</a:t>
            </a:r>
            <a:endParaRPr lang="en-US" altLang="ko-KR" sz="1200" dirty="0" smtClean="0"/>
          </a:p>
          <a:p>
            <a:pPr lvl="2"/>
            <a:r>
              <a:rPr lang="ko-KR" altLang="en-US" sz="1200" dirty="0" smtClean="0"/>
              <a:t>주어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목적어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보어 등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프로그램의 구성요소</a:t>
            </a:r>
            <a:endParaRPr lang="en-US" altLang="ko-KR" sz="1200" dirty="0" smtClean="0"/>
          </a:p>
          <a:p>
            <a:pPr lvl="2"/>
            <a:r>
              <a:rPr lang="ko-KR" altLang="en-US" sz="1200" dirty="0" smtClean="0"/>
              <a:t>데이터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변수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문장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반복제어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선택제어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메시지 등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스크래치의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블록들을 구성요소를 기준으로 구분</a:t>
            </a:r>
            <a:endParaRPr lang="en-US" altLang="ko-KR" sz="1200" dirty="0" smtClean="0"/>
          </a:p>
          <a:p>
            <a:pPr lvl="2"/>
            <a:r>
              <a:rPr lang="ko-KR" altLang="en-US" sz="1200" dirty="0" smtClean="0"/>
              <a:t>문장 블록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자료 블록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조건 블록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제어 블록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이벤트 블록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절차 블록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1169622" y="2645473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69622" y="5075743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9793" y="4703641"/>
            <a:ext cx="48007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☞ 구성요소 별로 고유의 모양을 부여하고 있습니다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60876"/>
            <a:ext cx="5286936" cy="18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7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"/>
          <p:cNvSpPr txBox="1">
            <a:spLocks/>
          </p:cNvSpPr>
          <p:nvPr/>
        </p:nvSpPr>
        <p:spPr>
          <a:xfrm>
            <a:off x="539552" y="627534"/>
            <a:ext cx="6696742" cy="360728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182563" indent="-182563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485775" indent="-276225" algn="l" defTabSz="914400" rtl="0" eaLnBrk="1" latinLnBrk="1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rabicParenR"/>
              <a:defRPr sz="1800" b="1" kern="1200" baseline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패러다임의 변화</a:t>
            </a:r>
          </a:p>
        </p:txBody>
      </p:sp>
      <p:sp>
        <p:nvSpPr>
          <p:cNvPr id="10" name="제목 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effectLst/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생각해보기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25941"/>
            <a:ext cx="5622405" cy="3488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58" y="1779832"/>
            <a:ext cx="2495847" cy="21645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737986"/>
            <a:ext cx="6147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전자정부 표준 프레임워크 개요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한국정보화진흥원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표준프레임워크센터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www.docker.com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2305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1545636"/>
            <a:ext cx="4590510" cy="317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/>
              <a:t>프로그램 구성요소를 기준으로 블록 범주 분류</a:t>
            </a:r>
            <a:endParaRPr lang="en-US" altLang="ko-KR" sz="1200" dirty="0"/>
          </a:p>
          <a:p>
            <a:pPr lvl="1"/>
            <a:r>
              <a:rPr lang="ko-KR" altLang="en-US" sz="1200" dirty="0" smtClean="0"/>
              <a:t>아래 블록들을 대상으로 구성요소 기준의 블록 범주 분류 연습하기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6192180" y="1614004"/>
            <a:ext cx="1890210" cy="304698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311175" lvl="1" indent="-257175">
              <a:buFont typeface="+mj-lt"/>
              <a:buAutoNum type="arabicPeriod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문장 블록 찾기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블록 찾기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블록 찾기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블록 찾기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블록 찾기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11175" lvl="1" indent="-257175">
              <a:buFont typeface="+mj-lt"/>
              <a:buAutoNum type="arabicPeriod"/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절차 블록 찾기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4837" y="1701116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4837" y="2086127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4837" y="2448929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4837" y="2820002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4837" y="3306056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4837" y="3651870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(6)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4837" y="4029912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(7)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4837" y="4407954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(8)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3838" y="1800857"/>
            <a:ext cx="359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(9)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7909" y="2162876"/>
            <a:ext cx="437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(10)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59832" y="2826755"/>
            <a:ext cx="437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(11)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6901" y="3327834"/>
            <a:ext cx="437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(12)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59832" y="3813888"/>
            <a:ext cx="437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(13)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0" y="2178899"/>
            <a:ext cx="437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(14)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2718959"/>
            <a:ext cx="4379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(15)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97006" y="145734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97006" y="49677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00192" y="1844837"/>
            <a:ext cx="1404156" cy="2412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(1), (3), (7)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00192" y="2392086"/>
            <a:ext cx="1404156" cy="2412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(4), (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(10)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00192" y="2942172"/>
            <a:ext cx="1404156" cy="2412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(2), (8), (12)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00192" y="3489852"/>
            <a:ext cx="1404156" cy="2412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(11), (13)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300192" y="4037532"/>
            <a:ext cx="1404156" cy="2412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(5), (14)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00192" y="4585212"/>
            <a:ext cx="1404156" cy="24129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(9), (15)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42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 가져오기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블록을 </a:t>
            </a:r>
            <a:r>
              <a:rPr lang="ko-KR" altLang="en-US" smtClean="0"/>
              <a:t>마우스로 드래그하여 스크립트 작업 창으로 </a:t>
            </a:r>
            <a:r>
              <a:rPr lang="ko-KR" altLang="en-US" dirty="0" smtClean="0"/>
              <a:t>옮</a:t>
            </a:r>
            <a:r>
              <a:rPr lang="ko-KR" altLang="en-US" dirty="0"/>
              <a:t>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69622" y="145734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69622" y="394161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69" y="1642604"/>
            <a:ext cx="5529479" cy="20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 smtClean="0"/>
              <a:t>블록 가져오기 실습하기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스크래치를 실행하여 아래와 같이 블록들을 가져 옴</a:t>
            </a:r>
            <a:endParaRPr lang="en-US" altLang="ko-KR" sz="1200" dirty="0" smtClean="0"/>
          </a:p>
          <a:p>
            <a:pPr lvl="2"/>
            <a:r>
              <a:rPr lang="ko-KR" altLang="en-US" sz="1200" dirty="0" smtClean="0"/>
              <a:t>블록을 찾을 때 색깔을 기준으로 블록이 존재하는 범주를 찾으면 편리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1169622" y="170765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69622" y="502173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326" y="1802847"/>
            <a:ext cx="4909967" cy="318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4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 smtClean="0"/>
              <a:t>블록 삭제하기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방법</a:t>
            </a:r>
            <a:r>
              <a:rPr lang="en-US" altLang="ko-KR" sz="1200" dirty="0" smtClean="0"/>
              <a:t>1) </a:t>
            </a:r>
            <a:r>
              <a:rPr lang="ko-KR" altLang="en-US" sz="1200" dirty="0"/>
              <a:t>삭제할 블록을 </a:t>
            </a:r>
            <a:r>
              <a:rPr lang="ko-KR" altLang="en-US" sz="1200" dirty="0" smtClean="0"/>
              <a:t>블록 모음쪽으로 드래그</a:t>
            </a:r>
            <a:endParaRPr lang="ko-KR" altLang="en-US" sz="1200" dirty="0"/>
          </a:p>
          <a:p>
            <a:pPr lvl="1"/>
            <a:r>
              <a:rPr lang="ko-KR" altLang="en-US" sz="1200" dirty="0" smtClean="0"/>
              <a:t>방법</a:t>
            </a:r>
            <a:r>
              <a:rPr lang="en-US" altLang="ko-KR" sz="1200" dirty="0" smtClean="0"/>
              <a:t>2) </a:t>
            </a:r>
            <a:r>
              <a:rPr lang="ko-KR" altLang="en-US" sz="1200" dirty="0" smtClean="0"/>
              <a:t>삭제할 블록에서 마우스 오른쪽 버튼으로 누르고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메뉴 선택</a:t>
            </a:r>
            <a:endParaRPr lang="en-US" altLang="ko-KR" sz="12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169622" y="172737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69622" y="4840003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44" y="3334169"/>
            <a:ext cx="4216192" cy="14410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3" y="1808156"/>
            <a:ext cx="4184021" cy="15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61660"/>
            <a:ext cx="4909967" cy="318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 smtClean="0"/>
              <a:t>블록 삭제하기 실습하기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[</a:t>
            </a:r>
            <a:r>
              <a:rPr lang="ko-KR" altLang="en-US" sz="1200" dirty="0" smtClean="0"/>
              <a:t>삭제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메뉴를 이용하는 방법과 마우스로 왼쪽으로 끌어내는 방법을                 사용하여 블록들을 삭제</a:t>
            </a:r>
            <a:endParaRPr lang="en-US" altLang="ko-KR" sz="1200" dirty="0" smtClean="0"/>
          </a:p>
          <a:p>
            <a:pPr lvl="1"/>
            <a:endParaRPr lang="ko-KR" altLang="en-US" sz="1200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131642" y="2701109"/>
            <a:ext cx="216024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370558" y="2487115"/>
            <a:ext cx="1495809" cy="42799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버튼을 누르고 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메뉴를 선택하여 삭제합니다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60132" y="3385595"/>
            <a:ext cx="2106235" cy="321555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마우스로 블록 </a:t>
            </a:r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모음쪽으로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드래그하여 삭제합니다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69622" y="167336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69622" y="502173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꺾인 연결선 16"/>
          <p:cNvCxnSpPr>
            <a:stCxn id="11" idx="0"/>
          </p:cNvCxnSpPr>
          <p:nvPr/>
        </p:nvCxnSpPr>
        <p:spPr>
          <a:xfrm rot="16200000" flipV="1">
            <a:off x="6062380" y="2634725"/>
            <a:ext cx="286604" cy="1215136"/>
          </a:xfrm>
          <a:prstGeom prst="bentConnector2">
            <a:avLst/>
          </a:prstGeom>
          <a:ln w="1905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19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7.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sz="1200" dirty="0" smtClean="0"/>
              <a:t>블록 조립하기</a:t>
            </a:r>
            <a:endParaRPr lang="en-US" altLang="ko-KR" sz="1200" dirty="0" smtClean="0"/>
          </a:p>
          <a:p>
            <a:pPr lvl="1" latinLnBrk="0"/>
            <a:r>
              <a:rPr lang="ko-KR" altLang="en-US" sz="1200" dirty="0" smtClean="0"/>
              <a:t>조립하고자 하는 블록을 마우스로 조립될 </a:t>
            </a:r>
            <a:r>
              <a:rPr lang="ko-KR" altLang="en-US" sz="1200" dirty="0" err="1" smtClean="0"/>
              <a:t>블록쪽으로</a:t>
            </a:r>
            <a:r>
              <a:rPr lang="ko-KR" altLang="en-US" sz="1200" dirty="0" smtClean="0"/>
              <a:t> 드래그</a:t>
            </a:r>
            <a:endParaRPr lang="en-US" altLang="ko-KR" sz="1200" dirty="0" smtClean="0"/>
          </a:p>
          <a:p>
            <a:pPr lvl="1" latinLnBrk="0"/>
            <a:r>
              <a:rPr lang="ko-KR" altLang="en-US" sz="1200" dirty="0" smtClean="0"/>
              <a:t>블록을 가까이 가져가면 조립될 위치가 표시되며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이때 마우스 버튼을 떼면 조립이 이루어짐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169622" y="1923679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69622" y="365187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94" y="2139702"/>
            <a:ext cx="5398647" cy="129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블록 </a:t>
            </a:r>
            <a:r>
              <a:rPr lang="ko-KR" altLang="en-US" sz="1600" dirty="0" smtClean="0"/>
              <a:t>조</a:t>
            </a:r>
            <a:r>
              <a:rPr lang="ko-KR" altLang="en-US" sz="1600" dirty="0"/>
              <a:t>립</a:t>
            </a:r>
            <a:r>
              <a:rPr lang="ko-KR" altLang="en-US" sz="1600" dirty="0" smtClean="0"/>
              <a:t>하기 </a:t>
            </a:r>
            <a:r>
              <a:rPr lang="ko-KR" altLang="en-US" sz="1600" dirty="0"/>
              <a:t>실습하기</a:t>
            </a:r>
            <a:endParaRPr lang="en-US" altLang="ko-KR" sz="1600" dirty="0"/>
          </a:p>
          <a:p>
            <a:pPr lvl="1"/>
            <a:r>
              <a:rPr lang="ko-KR" altLang="en-US" sz="1600" dirty="0" smtClean="0"/>
              <a:t>아래와 같이 블록들을 조립</a:t>
            </a:r>
            <a:endParaRPr lang="ko-KR" altLang="en-US" sz="1600" dirty="0"/>
          </a:p>
        </p:txBody>
      </p:sp>
      <p:sp>
        <p:nvSpPr>
          <p:cNvPr id="7" name="오른쪽 화살표 6"/>
          <p:cNvSpPr/>
          <p:nvPr/>
        </p:nvSpPr>
        <p:spPr>
          <a:xfrm rot="10800000" flipH="1">
            <a:off x="4355976" y="2852389"/>
            <a:ext cx="486054" cy="52945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9622" y="14916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69622" y="49677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004" y="2154775"/>
            <a:ext cx="2692190" cy="192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570" y="1546493"/>
            <a:ext cx="2160240" cy="339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6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7.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sz="1200" dirty="0" smtClean="0"/>
              <a:t>블록 분리하기</a:t>
            </a:r>
            <a:endParaRPr lang="en-US" altLang="ko-KR" sz="1200" dirty="0" smtClean="0"/>
          </a:p>
          <a:p>
            <a:pPr lvl="1" latinLnBrk="0"/>
            <a:r>
              <a:rPr lang="ko-KR" altLang="en-US" sz="1200" dirty="0" smtClean="0"/>
              <a:t>분리할 위치의 블록을 마우스로 클릭하면 분리될 위치가 표시됨</a:t>
            </a:r>
            <a:endParaRPr lang="en-US" altLang="ko-KR" sz="1200" dirty="0" smtClean="0"/>
          </a:p>
          <a:p>
            <a:pPr lvl="1" latinLnBrk="0"/>
            <a:r>
              <a:rPr lang="ko-KR" altLang="en-US" sz="1200" dirty="0" smtClean="0"/>
              <a:t>그 상태에서 마우스를 이동하면 마우스 포인터를 따라 분리된 블록들이 이동 됨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169622" y="1923679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69622" y="365187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0" y="2193708"/>
            <a:ext cx="5398220" cy="127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/>
              <a:t>스크래치 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ko-KR" altLang="en-US" dirty="0" smtClean="0"/>
              <a:t>분리하기 실습하기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아래와 같이 블록을 분리</a:t>
            </a:r>
            <a:endParaRPr lang="en-US" altLang="ko-KR" dirty="0"/>
          </a:p>
        </p:txBody>
      </p:sp>
      <p:sp>
        <p:nvSpPr>
          <p:cNvPr id="6" name="오른쪽 화살표 5"/>
          <p:cNvSpPr/>
          <p:nvPr/>
        </p:nvSpPr>
        <p:spPr>
          <a:xfrm rot="10800000" flipH="1">
            <a:off x="4355976" y="2474347"/>
            <a:ext cx="486054" cy="52945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9622" y="14916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9622" y="392190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98" y="1599642"/>
            <a:ext cx="2753591" cy="224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38675"/>
            <a:ext cx="3042629" cy="217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5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 smtClean="0"/>
              <a:t>블록 복사하기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복사할 블록을 마우스 오른쪽 버튼으로 클릭해서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복사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메뉴 선택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복사는 마우스로 선택한 블록 아래로 연결된 모든 블록들을 함께 복사</a:t>
            </a:r>
            <a:endParaRPr lang="en-US" altLang="ko-KR" sz="1200" dirty="0" smtClean="0"/>
          </a:p>
          <a:p>
            <a:pPr lvl="1"/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1169622" y="170765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69622" y="5094793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30" y="1815666"/>
            <a:ext cx="4947456" cy="324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3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순서도를 통한 절차의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절차를 정의하는 다양한 방법이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존재</a:t>
            </a:r>
            <a:endParaRPr lang="en-US" altLang="ko-KR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45230" y="1578382"/>
            <a:ext cx="4402834" cy="17082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작성 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절차 표현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절차를 정의하는 다양한 방법이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존재</a:t>
            </a:r>
            <a:endParaRPr lang="en-US" altLang="ko-KR" sz="1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ko-KR" sz="1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98438" lvl="2" indent="-198438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절차 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알고리즘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의사코드</a:t>
            </a:r>
            <a:r>
              <a:rPr lang="en-US" altLang="ko-KR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순서도 등으로 </a:t>
            </a:r>
            <a:endParaRPr lang="en-US" altLang="ko-KR" sz="18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22325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ko-KR" altLang="en-US" sz="18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절차를 표현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5212640" y="1081971"/>
            <a:ext cx="2570393" cy="648072"/>
          </a:xfrm>
          <a:prstGeom prst="rect">
            <a:avLst/>
          </a:prstGeom>
          <a:solidFill>
            <a:srgbClr val="E4E4E4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 eaLnBrk="0" latinLnBrk="0" hangingPunct="0">
              <a:lnSpc>
                <a:spcPts val="2700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1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단계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입출력 정의</a:t>
            </a:r>
          </a:p>
        </p:txBody>
      </p:sp>
      <p:cxnSp>
        <p:nvCxnSpPr>
          <p:cNvPr id="8" name="Straight Arrow Connector 3"/>
          <p:cNvCxnSpPr>
            <a:stCxn id="7" idx="2"/>
            <a:endCxn id="9" idx="0"/>
          </p:cNvCxnSpPr>
          <p:nvPr/>
        </p:nvCxnSpPr>
        <p:spPr>
          <a:xfrm>
            <a:off x="6497837" y="1730043"/>
            <a:ext cx="0" cy="2880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/>
          <p:cNvSpPr/>
          <p:nvPr/>
        </p:nvSpPr>
        <p:spPr>
          <a:xfrm>
            <a:off x="5212640" y="2018075"/>
            <a:ext cx="2570393" cy="1584176"/>
          </a:xfrm>
          <a:prstGeom prst="rect">
            <a:avLst/>
          </a:prstGeom>
          <a:solidFill>
            <a:srgbClr val="E4E4E4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 eaLnBrk="0" latinLnBrk="0" hangingPunct="0">
              <a:lnSpc>
                <a:spcPts val="2700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2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단계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절차 정의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고딕"/>
              <a:ea typeface="나눔고딕"/>
            </a:endParaRPr>
          </a:p>
          <a:p>
            <a:pPr marL="177800" indent="-177800" eaLnBrk="0" latinLnBrk="0" hangingPunct="0">
              <a:lnSpc>
                <a:spcPts val="27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prstClr val="black"/>
                </a:solidFill>
                <a:latin typeface="나눔고딕"/>
                <a:ea typeface="나눔고딕"/>
              </a:rPr>
              <a:t>문제를 명확하게 정의</a:t>
            </a:r>
            <a:endParaRPr lang="en-US" altLang="ko-KR" sz="1600" b="1" dirty="0" smtClean="0">
              <a:solidFill>
                <a:prstClr val="black"/>
              </a:solidFill>
              <a:latin typeface="나눔고딕"/>
              <a:ea typeface="나눔고딕"/>
            </a:endParaRPr>
          </a:p>
          <a:p>
            <a:pPr marL="177800" indent="-177800" eaLnBrk="0" latinLnBrk="0" hangingPunct="0">
              <a:lnSpc>
                <a:spcPts val="27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prstClr val="black"/>
                </a:solidFill>
                <a:latin typeface="나눔고딕"/>
                <a:ea typeface="나눔고딕"/>
              </a:rPr>
              <a:t>문제를 작은 문제 분해</a:t>
            </a:r>
            <a:endParaRPr lang="en-US" altLang="ko-KR" sz="1600" b="1" dirty="0" smtClean="0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0" name="Rectangle 12"/>
          <p:cNvSpPr/>
          <p:nvPr/>
        </p:nvSpPr>
        <p:spPr>
          <a:xfrm>
            <a:off x="5203728" y="3889463"/>
            <a:ext cx="2570393" cy="648072"/>
          </a:xfrm>
          <a:prstGeom prst="rect">
            <a:avLst/>
          </a:prstGeom>
          <a:solidFill>
            <a:srgbClr val="E4E4E4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2000" rtlCol="0" anchor="ctr"/>
          <a:lstStyle/>
          <a:p>
            <a:pPr algn="ctr" eaLnBrk="0" latinLnBrk="0" hangingPunct="0">
              <a:lnSpc>
                <a:spcPts val="2700"/>
              </a:lnSpc>
              <a:spcBef>
                <a:spcPct val="20000"/>
              </a:spcBef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3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단계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고딕"/>
                <a:ea typeface="나눔고딕"/>
              </a:rPr>
              <a:t>코드 작성</a:t>
            </a:r>
          </a:p>
        </p:txBody>
      </p:sp>
      <p:cxnSp>
        <p:nvCxnSpPr>
          <p:cNvPr id="11" name="Straight Arrow Connector 3"/>
          <p:cNvCxnSpPr/>
          <p:nvPr/>
        </p:nvCxnSpPr>
        <p:spPr>
          <a:xfrm>
            <a:off x="6616796" y="3591212"/>
            <a:ext cx="0" cy="2880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</p:spTree>
    <p:extLst>
      <p:ext uri="{BB962C8B-B14F-4D97-AF65-F5344CB8AC3E}">
        <p14:creationId xmlns:p14="http://schemas.microsoft.com/office/powerpoint/2010/main" val="35975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87" y="3211918"/>
            <a:ext cx="2514569" cy="179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87" y="1588160"/>
            <a:ext cx="2514569" cy="179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7.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스크래치 </a:t>
            </a:r>
            <a:r>
              <a:rPr lang="ko-KR" altLang="en-US" dirty="0"/>
              <a:t>블록의 종류와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ko-KR" altLang="en-US" dirty="0" smtClean="0"/>
              <a:t>복사하기 실습하기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아래와 같이 블록을 복사</a:t>
            </a:r>
            <a:endParaRPr lang="en-US" altLang="ko-KR" dirty="0"/>
          </a:p>
        </p:txBody>
      </p:sp>
      <p:sp>
        <p:nvSpPr>
          <p:cNvPr id="5" name="오른쪽 화살표 4"/>
          <p:cNvSpPr/>
          <p:nvPr/>
        </p:nvSpPr>
        <p:spPr>
          <a:xfrm rot="10800000" flipH="1">
            <a:off x="4355975" y="2222284"/>
            <a:ext cx="486054" cy="52945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 rot="10800000" flipH="1">
            <a:off x="4355976" y="4000656"/>
            <a:ext cx="486054" cy="52945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/>
          <p:cNvCxnSpPr>
            <a:stCxn id="11" idx="2"/>
          </p:cNvCxnSpPr>
          <p:nvPr/>
        </p:nvCxnSpPr>
        <p:spPr>
          <a:xfrm flipH="1">
            <a:off x="3383869" y="2031691"/>
            <a:ext cx="351039" cy="21831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681790" y="1653649"/>
            <a:ext cx="2106235" cy="37804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블록을 마우스 오른쪽 버튼으로 누르고 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복사하기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메뉴를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선택합니다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3734908" y="4461960"/>
            <a:ext cx="567063" cy="21602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411760" y="4677984"/>
            <a:ext cx="2430271" cy="341928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블록을 마우스 오른쪽 버튼으로 누르고 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복사하기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메뉴를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선택합니다</a:t>
            </a:r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85646" y="1491631"/>
            <a:ext cx="3161694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16200000">
            <a:off x="5448761" y="2848832"/>
            <a:ext cx="4476885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521" y="565339"/>
            <a:ext cx="2151761" cy="252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980" y="3184377"/>
            <a:ext cx="2049296" cy="184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9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맛보기 프로그램의 소개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97006" y="122160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83314" y="502173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329613"/>
            <a:ext cx="5769059" cy="36240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68145" y="29273"/>
            <a:ext cx="2097554" cy="230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예제소스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2장/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p04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_고양이와 쥐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.sb3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4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/>
              <a:t>스크래치 사이트에 접속하여 프로그래밍 환경 </a:t>
            </a:r>
            <a:r>
              <a:rPr lang="ko-KR" altLang="en-US" sz="1200" dirty="0" smtClean="0"/>
              <a:t>실행하기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웹 </a:t>
            </a:r>
            <a:r>
              <a:rPr lang="ko-KR" altLang="en-US" sz="1200" dirty="0"/>
              <a:t>브라우저를 띄워 스크래치 사이트 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hlinkClick r:id="rId2"/>
              </a:rPr>
              <a:t>https://scratch.mit.edu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 접속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[</a:t>
            </a:r>
            <a:r>
              <a:rPr lang="ko-KR" altLang="en-US" sz="1200" dirty="0" smtClean="0"/>
              <a:t>만들기</a:t>
            </a:r>
            <a:r>
              <a:rPr lang="en-US" altLang="ko-KR" sz="1200" dirty="0"/>
              <a:t>] </a:t>
            </a:r>
            <a:r>
              <a:rPr lang="ko-KR" altLang="en-US" sz="1200" dirty="0"/>
              <a:t>메뉴를 이용해 스크래치 프로그래밍 화면으로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197006" y="172737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97006" y="491372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53"/>
          <a:stretch/>
        </p:blipFill>
        <p:spPr>
          <a:xfrm>
            <a:off x="1804885" y="2298858"/>
            <a:ext cx="3694166" cy="10592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1"/>
          <a:stretch/>
        </p:blipFill>
        <p:spPr>
          <a:xfrm>
            <a:off x="3871811" y="1876425"/>
            <a:ext cx="3694164" cy="28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6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 smtClean="0"/>
              <a:t>무대 배경 </a:t>
            </a:r>
            <a:r>
              <a:rPr lang="ko-KR" altLang="en-US" sz="1600" dirty="0"/>
              <a:t>변경하기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[</a:t>
            </a:r>
            <a:r>
              <a:rPr lang="ko-KR" altLang="en-US" sz="1600" dirty="0" smtClean="0"/>
              <a:t>배경 고르기</a:t>
            </a:r>
            <a:r>
              <a:rPr lang="en-US" altLang="ko-KR" sz="1600" dirty="0" smtClean="0"/>
              <a:t>]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“Beach Malibu”</a:t>
            </a:r>
            <a:r>
              <a:rPr lang="ko-KR" altLang="en-US" sz="1600" dirty="0" smtClean="0"/>
              <a:t>를 선택하여 무대 배경으로 추가</a:t>
            </a:r>
            <a:endParaRPr lang="ko-KR" altLang="en-US" sz="1600" dirty="0"/>
          </a:p>
        </p:txBody>
      </p:sp>
      <p:sp>
        <p:nvSpPr>
          <p:cNvPr id="18" name="직사각형 17"/>
          <p:cNvSpPr/>
          <p:nvPr/>
        </p:nvSpPr>
        <p:spPr>
          <a:xfrm>
            <a:off x="1169622" y="14916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97006" y="4906492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51" y="1695450"/>
            <a:ext cx="3999288" cy="30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2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</a:t>
            </a:r>
            <a:r>
              <a:rPr lang="ko-KR" altLang="en-US" dirty="0" smtClean="0"/>
              <a:t>전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스프라이트 추가하기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스프라이</a:t>
            </a:r>
            <a:r>
              <a:rPr lang="ko-KR" altLang="en-US" dirty="0"/>
              <a:t>트</a:t>
            </a:r>
            <a:r>
              <a:rPr lang="ko-KR" altLang="en-US" dirty="0" smtClean="0"/>
              <a:t> 고르</a:t>
            </a:r>
            <a:r>
              <a:rPr lang="ko-KR" altLang="en-US" dirty="0"/>
              <a:t>기</a:t>
            </a:r>
            <a:r>
              <a:rPr lang="en-US" altLang="ko-KR" dirty="0" smtClean="0"/>
              <a:t>]</a:t>
            </a:r>
            <a:r>
              <a:rPr lang="ko-KR" altLang="en-US" dirty="0"/>
              <a:t>에서 </a:t>
            </a:r>
            <a:r>
              <a:rPr lang="en-US" altLang="ko-KR" dirty="0" smtClean="0"/>
              <a:t>“Mouse1”</a:t>
            </a:r>
            <a:r>
              <a:rPr lang="ko-KR" altLang="en-US" dirty="0"/>
              <a:t>를 선택하여 </a:t>
            </a:r>
            <a:r>
              <a:rPr lang="ko-KR" altLang="en-US" dirty="0" smtClean="0"/>
              <a:t>추가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197006" y="14916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97006" y="500202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36" y="1609168"/>
            <a:ext cx="3458964" cy="274473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4442622"/>
            <a:ext cx="5940000" cy="4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7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스프라이트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 변경하기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스프라이트의 이름은 프로그래밍 작업에 종종 사용되기 때문에 기억하기 쉬운 이름으로 변경하는 것이 좋음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고양이 스프라이트의 이름을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고양이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변경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1169622" y="1923679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69622" y="464369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60" y="2343151"/>
            <a:ext cx="5916544" cy="18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스프라이트</a:t>
            </a:r>
            <a:r>
              <a:rPr lang="en-US" altLang="ko-KR" dirty="0"/>
              <a:t> </a:t>
            </a:r>
            <a:r>
              <a:rPr lang="ko-KR" altLang="en-US" dirty="0"/>
              <a:t>이름 변경하기</a:t>
            </a:r>
            <a:endParaRPr lang="en-US" altLang="ko-KR" dirty="0"/>
          </a:p>
          <a:p>
            <a:pPr lvl="1"/>
            <a:r>
              <a:rPr lang="ko-KR" altLang="en-US" dirty="0" smtClean="0"/>
              <a:t>쥐 스프라이트의 이름을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쥐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169622" y="14916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69622" y="410363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41" y="1848279"/>
            <a:ext cx="5804335" cy="18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67" y="1815666"/>
            <a:ext cx="2492061" cy="135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/>
              <a:t>스프라이트의 스크립트 </a:t>
            </a:r>
            <a:r>
              <a:rPr lang="ko-KR" altLang="en-US" sz="1200" dirty="0" smtClean="0"/>
              <a:t>작성하기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항상 먼저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누구의 행동을 프로그래밍할 것인가</a:t>
            </a:r>
            <a:r>
              <a:rPr lang="en-US" altLang="ko-KR" sz="1200" dirty="0" smtClean="0"/>
              <a:t>?”</a:t>
            </a:r>
            <a:r>
              <a:rPr lang="ko-KR" altLang="en-US" sz="1200" dirty="0" smtClean="0"/>
              <a:t>를 결정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스크립트를 작성할 대상은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스프라이트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무대 관리 창</a:t>
            </a:r>
            <a:r>
              <a:rPr lang="en-US" altLang="ko-KR" sz="1200" dirty="0" smtClean="0"/>
              <a:t>]</a:t>
            </a:r>
            <a:r>
              <a:rPr lang="ko-KR" altLang="en-US" sz="1200" dirty="0" smtClean="0"/>
              <a:t>에서 선택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1931107" y="3201138"/>
            <a:ext cx="5935259" cy="1706069"/>
            <a:chOff x="1110587" y="4473614"/>
            <a:chExt cx="7913679" cy="2274759"/>
          </a:xfrm>
        </p:grpSpPr>
        <p:sp>
          <p:nvSpPr>
            <p:cNvPr id="5" name="직사각형 4"/>
            <p:cNvSpPr/>
            <p:nvPr/>
          </p:nvSpPr>
          <p:spPr>
            <a:xfrm>
              <a:off x="1110587" y="4473614"/>
              <a:ext cx="2297055" cy="30563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무대의 행동을 프로그래밍</a:t>
              </a:r>
              <a:endPara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67944" y="4498527"/>
              <a:ext cx="3732186" cy="30563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고양이 스프라이트의 행동을 프로그래밍</a:t>
              </a:r>
              <a:endPara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79060" y="6442743"/>
              <a:ext cx="3145206" cy="305630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쥐 스프라이트의 행동을 프로그래밍</a:t>
              </a:r>
              <a:endPara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169622" y="172737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69622" y="505602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35" y="1815666"/>
            <a:ext cx="2517446" cy="135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535" y="3489444"/>
            <a:ext cx="2754574" cy="1512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6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atinLnBrk="0"/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sz="1200" dirty="0"/>
              <a:t>스프라이트의 스크립트 작성하기</a:t>
            </a:r>
            <a:endParaRPr lang="en-US" altLang="ko-KR" sz="1200" dirty="0"/>
          </a:p>
          <a:p>
            <a:pPr lvl="1" latinLnBrk="0"/>
            <a:r>
              <a:rPr lang="ko-KR" altLang="en-US" sz="1200" dirty="0" smtClean="0"/>
              <a:t>프로그래밍할 </a:t>
            </a:r>
            <a:r>
              <a:rPr lang="ko-KR" altLang="en-US" sz="1200" dirty="0"/>
              <a:t>대상이 선택되었으면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스크립</a:t>
            </a:r>
            <a:r>
              <a:rPr lang="ko-KR" altLang="en-US" sz="1200" dirty="0"/>
              <a:t>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작업 창</a:t>
            </a:r>
            <a:r>
              <a:rPr lang="en-US" altLang="ko-KR" sz="1200" dirty="0"/>
              <a:t>]</a:t>
            </a:r>
            <a:r>
              <a:rPr lang="ko-KR" altLang="en-US" sz="1200" dirty="0"/>
              <a:t>의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코드</a:t>
            </a:r>
            <a:r>
              <a:rPr lang="en-US" altLang="ko-KR" sz="1200" dirty="0" smtClean="0"/>
              <a:t>] </a:t>
            </a:r>
            <a:r>
              <a:rPr lang="ko-KR" altLang="en-US" sz="1200" dirty="0"/>
              <a:t>탭을 선택하여 프로그래밍 </a:t>
            </a:r>
            <a:r>
              <a:rPr lang="ko-KR" altLang="en-US" sz="1200" dirty="0" smtClean="0"/>
              <a:t>작업 수행</a:t>
            </a:r>
            <a:endParaRPr lang="en-US" altLang="ko-KR" sz="1200" dirty="0" smtClean="0"/>
          </a:p>
          <a:p>
            <a:pPr lvl="1" latinLnBrk="0"/>
            <a:r>
              <a:rPr lang="ko-KR" altLang="en-US" sz="1200" dirty="0" smtClean="0"/>
              <a:t>예</a:t>
            </a:r>
            <a:r>
              <a:rPr lang="en-US" altLang="ko-KR" sz="1200" dirty="0" smtClean="0"/>
              <a:t>: [</a:t>
            </a:r>
            <a:r>
              <a:rPr lang="ko-KR" altLang="en-US" sz="1200" dirty="0" smtClean="0"/>
              <a:t>스프라이트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무대 관리 창</a:t>
            </a:r>
            <a:r>
              <a:rPr lang="en-US" altLang="ko-KR" sz="1200" dirty="0" smtClean="0"/>
              <a:t>]</a:t>
            </a:r>
            <a:r>
              <a:rPr lang="ko-KR" altLang="en-US" sz="1200" dirty="0" smtClean="0"/>
              <a:t>에서 고양이 스프라이트를 선택한 후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스크립트 작업 창</a:t>
            </a:r>
            <a:r>
              <a:rPr lang="en-US" altLang="ko-KR" sz="1200" dirty="0" smtClean="0"/>
              <a:t>]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코</a:t>
            </a:r>
            <a:r>
              <a:rPr lang="ko-KR" altLang="en-US" sz="1200" dirty="0"/>
              <a:t>드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탭 선택</a:t>
            </a:r>
            <a:endParaRPr lang="en-US" altLang="ko-KR" sz="1200" dirty="0"/>
          </a:p>
          <a:p>
            <a:pPr latinLnBrk="0"/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169622" y="2159419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69622" y="361758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39"/>
          <a:stretch/>
        </p:blipFill>
        <p:spPr>
          <a:xfrm>
            <a:off x="1709683" y="2461711"/>
            <a:ext cx="5724635" cy="8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9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스프라이트의 스크립트 작성하기</a:t>
            </a:r>
            <a:endParaRPr lang="en-US" altLang="ko-KR"/>
          </a:p>
          <a:p>
            <a:pPr lvl="1"/>
            <a:r>
              <a:rPr lang="ko-KR" altLang="en-US" smtClean="0"/>
              <a:t>아래와 </a:t>
            </a:r>
            <a:r>
              <a:rPr lang="ko-KR" altLang="en-US" dirty="0" smtClean="0"/>
              <a:t>같이 고양이 스프라이트의 </a:t>
            </a:r>
            <a:r>
              <a:rPr lang="ko-KR" altLang="en-US" smtClean="0"/>
              <a:t>행동을 스크립트로 작성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69622" y="14916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8" b="1723"/>
          <a:stretch/>
        </p:blipFill>
        <p:spPr>
          <a:xfrm>
            <a:off x="1981825" y="1556658"/>
            <a:ext cx="5202746" cy="328457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69622" y="4950186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5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순서도를 통한 절차의 표현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91870"/>
            <a:ext cx="3312368" cy="303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3686" y="1180201"/>
            <a:ext cx="3136571" cy="357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625737" y="678277"/>
            <a:ext cx="504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0" indent="-1778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</a:t>
            </a:r>
            <a:r>
              <a:rPr lang="ko-KR" altLang="en-US" sz="2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</a:t>
            </a: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2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2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절차를 </a:t>
            </a:r>
            <a:r>
              <a:rPr lang="ko-KR" altLang="en-US" sz="2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정의하는 다양한 </a:t>
            </a:r>
            <a:r>
              <a:rPr lang="ko-KR" altLang="en-US" sz="2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방법</a:t>
            </a:r>
            <a:r>
              <a:rPr lang="en-US" altLang="ko-KR" sz="20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존재</a:t>
            </a:r>
            <a:endParaRPr lang="en-US" altLang="ko-KR" sz="2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</p:spTree>
    <p:extLst>
      <p:ext uri="{BB962C8B-B14F-4D97-AF65-F5344CB8AC3E}">
        <p14:creationId xmlns:p14="http://schemas.microsoft.com/office/powerpoint/2010/main" val="7197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 smtClean="0"/>
              <a:t>프로그램 실행하기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프로그램 실행 전 작업</a:t>
            </a:r>
            <a:endParaRPr lang="en-US" altLang="ko-KR" sz="1200" dirty="0" smtClean="0"/>
          </a:p>
          <a:p>
            <a:pPr lvl="2"/>
            <a:r>
              <a:rPr lang="ko-KR" altLang="en-US" sz="1200" dirty="0" smtClean="0"/>
              <a:t>프로그램을 실행하기 전에 마우스로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프로그램 실행 창</a:t>
            </a:r>
            <a:r>
              <a:rPr lang="en-US" altLang="ko-KR" sz="1200" dirty="0" smtClean="0"/>
              <a:t>]</a:t>
            </a:r>
            <a:r>
              <a:rPr lang="ko-KR" altLang="en-US" sz="1200" dirty="0" smtClean="0"/>
              <a:t>에 있는 고양이와 쥐 스프라이트를 적당히 위치로 이동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프로그램 실행</a:t>
            </a:r>
            <a:endParaRPr lang="en-US" altLang="ko-KR" sz="1200" dirty="0" smtClean="0"/>
          </a:p>
          <a:p>
            <a:pPr lvl="2"/>
            <a:r>
              <a:rPr lang="en-US" altLang="ko-KR" sz="1200" dirty="0" smtClean="0"/>
              <a:t>[</a:t>
            </a:r>
            <a:r>
              <a:rPr lang="ko-KR" altLang="en-US" sz="1200" dirty="0" smtClean="0"/>
              <a:t>프로그램 실행 창</a:t>
            </a:r>
            <a:r>
              <a:rPr lang="en-US" altLang="ko-KR" sz="1200" dirty="0" smtClean="0"/>
              <a:t>]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상단에 있는 깃발 메뉴를 마우스로 클릭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프로그램 실행 중지</a:t>
            </a:r>
            <a:endParaRPr lang="en-US" altLang="ko-KR" sz="1200" dirty="0" smtClean="0"/>
          </a:p>
          <a:p>
            <a:pPr lvl="2"/>
            <a:r>
              <a:rPr lang="en-US" altLang="ko-KR" sz="1200" dirty="0" smtClean="0"/>
              <a:t>[</a:t>
            </a:r>
            <a:r>
              <a:rPr lang="ko-KR" altLang="en-US" sz="1200" dirty="0" smtClean="0"/>
              <a:t>프로그램 실행 창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상단에 있는 빨간 버튼을 클릭하면 프로그램 실행 중지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169622" y="284178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69622" y="5075743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03" y="2928257"/>
            <a:ext cx="3875314" cy="20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/>
              <a:t>전체 화면으로 프로그램 실행하기</a:t>
            </a:r>
            <a:endParaRPr lang="en-US" altLang="ko-KR" sz="1200" dirty="0"/>
          </a:p>
          <a:p>
            <a:pPr lvl="1"/>
            <a:r>
              <a:rPr lang="en-US" altLang="ko-KR" sz="1200" dirty="0"/>
              <a:t>[</a:t>
            </a:r>
            <a:r>
              <a:rPr lang="ko-KR" altLang="en-US" sz="1200" dirty="0"/>
              <a:t>프로그램 실행 창</a:t>
            </a:r>
            <a:r>
              <a:rPr lang="en-US" altLang="ko-KR" sz="1200" dirty="0"/>
              <a:t>] </a:t>
            </a:r>
            <a:r>
              <a:rPr lang="ko-KR" altLang="en-US" sz="1200" dirty="0"/>
              <a:t>상단의 가장 오른쪽에 있는 메뉴를 선택하면 전체 화면에서 프로그램이 실행</a:t>
            </a:r>
            <a:endParaRPr lang="en-US" altLang="ko-KR" sz="1200" dirty="0"/>
          </a:p>
          <a:p>
            <a:pPr lvl="2"/>
            <a:r>
              <a:rPr lang="ko-KR" altLang="en-US" sz="1200" dirty="0"/>
              <a:t>전체 화면에선 마우스로 스프라이트들의 위치를 변경할 수 없음</a:t>
            </a:r>
            <a:endParaRPr lang="en-US" altLang="ko-KR" sz="1200" dirty="0"/>
          </a:p>
          <a:p>
            <a:pPr lvl="2"/>
            <a:r>
              <a:rPr lang="ko-KR" altLang="en-US" sz="1200" dirty="0"/>
              <a:t>스프라이트들의 위치를 마우스로 변경하기 위해선 </a:t>
            </a:r>
            <a:r>
              <a:rPr lang="en-US" altLang="ko-KR" sz="1200" dirty="0"/>
              <a:t>[</a:t>
            </a:r>
            <a:r>
              <a:rPr lang="ko-KR" altLang="en-US" sz="1200" dirty="0"/>
              <a:t>코드</a:t>
            </a:r>
            <a:r>
              <a:rPr lang="en-US" altLang="ko-KR" sz="1200" dirty="0"/>
              <a:t>] </a:t>
            </a:r>
            <a:r>
              <a:rPr lang="ko-KR" altLang="en-US" sz="1200" dirty="0"/>
              <a:t>탭</a:t>
            </a:r>
            <a:r>
              <a:rPr lang="en-US" altLang="ko-KR" sz="1200" dirty="0"/>
              <a:t>-[</a:t>
            </a:r>
            <a:r>
              <a:rPr lang="ko-KR" altLang="en-US" sz="1200" dirty="0"/>
              <a:t>감지</a:t>
            </a:r>
            <a:r>
              <a:rPr lang="en-US" altLang="ko-KR" sz="1200" dirty="0"/>
              <a:t>] </a:t>
            </a:r>
            <a:r>
              <a:rPr lang="ko-KR" altLang="en-US" sz="1200" dirty="0"/>
              <a:t>메뉴에서 </a:t>
            </a:r>
            <a:r>
              <a:rPr lang="en-US" altLang="ko-KR" sz="1200" dirty="0"/>
              <a:t>[</a:t>
            </a:r>
            <a:r>
              <a:rPr lang="ko-KR" altLang="en-US" sz="1200" dirty="0"/>
              <a:t>드래그 모드를 드래그 할 수 </a:t>
            </a:r>
            <a:r>
              <a:rPr lang="en-US" altLang="ko-KR" sz="1200" dirty="0"/>
              <a:t>~ </a:t>
            </a:r>
            <a:r>
              <a:rPr lang="ko-KR" altLang="en-US" sz="1200" dirty="0"/>
              <a:t>상태로 정하기</a:t>
            </a:r>
            <a:r>
              <a:rPr lang="en-US" altLang="ko-KR" sz="1200" dirty="0"/>
              <a:t>] </a:t>
            </a:r>
            <a:r>
              <a:rPr lang="ko-KR" altLang="en-US" sz="1200" dirty="0"/>
              <a:t>블록을 </a:t>
            </a:r>
            <a:r>
              <a:rPr lang="ko-KR" altLang="en-US" sz="1200" dirty="0" smtClean="0"/>
              <a:t>활용함</a:t>
            </a:r>
            <a:endParaRPr lang="en-US" altLang="ko-KR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1169622" y="2321437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69622" y="491372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09732"/>
            <a:ext cx="4685951" cy="24477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44108" y="3603564"/>
            <a:ext cx="2268252" cy="588366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화면에서 실행할 때 고양이를 마우스로 드래그하여 위치를 변경 할 수 있음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꺾인 연결선 7"/>
          <p:cNvCxnSpPr>
            <a:stCxn id="7" idx="0"/>
          </p:cNvCxnSpPr>
          <p:nvPr/>
        </p:nvCxnSpPr>
        <p:spPr>
          <a:xfrm rot="16200000" flipV="1">
            <a:off x="5973307" y="2898637"/>
            <a:ext cx="329736" cy="1080119"/>
          </a:xfrm>
          <a:prstGeom prst="bentConnector2">
            <a:avLst/>
          </a:prstGeom>
          <a:ln w="19050"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62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200" dirty="0" smtClean="0"/>
              <a:t>프로그램 저장하기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프로그래밍 하는 도중 언제라도 저장 가능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[</a:t>
            </a:r>
            <a:r>
              <a:rPr lang="ko-KR" altLang="en-US" sz="1200" dirty="0" smtClean="0"/>
              <a:t>프로그램 실행 창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상단에 기입된 이름 </a:t>
            </a:r>
            <a:r>
              <a:rPr lang="en-US" altLang="ko-KR" sz="1200" dirty="0" smtClean="0"/>
              <a:t>(“</a:t>
            </a:r>
            <a:r>
              <a:rPr lang="ko-KR" altLang="en-US" sz="1200" dirty="0" smtClean="0"/>
              <a:t>고양이와 쥐</a:t>
            </a:r>
            <a:r>
              <a:rPr lang="en-US" altLang="ko-KR" sz="1200" dirty="0" smtClean="0"/>
              <a:t>”)</a:t>
            </a:r>
            <a:r>
              <a:rPr lang="ko-KR" altLang="en-US" sz="1200" dirty="0" smtClean="0"/>
              <a:t>으로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내 작업실</a:t>
            </a:r>
            <a:r>
              <a:rPr lang="en-US" altLang="ko-KR" sz="1200" dirty="0" smtClean="0"/>
              <a:t>]</a:t>
            </a:r>
            <a:r>
              <a:rPr lang="ko-KR" altLang="en-US" sz="1200" dirty="0" smtClean="0"/>
              <a:t>에 저장됨</a:t>
            </a:r>
            <a:endParaRPr lang="en-US" altLang="ko-KR" sz="1200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1169622" y="194339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9622" y="500202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879" y="2110643"/>
            <a:ext cx="4879877" cy="27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불러오기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내 작업실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에서 프로그램 </a:t>
            </a:r>
            <a:r>
              <a:rPr lang="ko-KR" altLang="en-US" dirty="0"/>
              <a:t>파일을 불러올 수 있음</a:t>
            </a:r>
          </a:p>
          <a:p>
            <a:endParaRPr 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69622" y="14916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8"/>
          <a:stretch/>
        </p:blipFill>
        <p:spPr bwMode="auto">
          <a:xfrm>
            <a:off x="1223629" y="1599643"/>
            <a:ext cx="3984071" cy="123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373" y="2301721"/>
            <a:ext cx="4346993" cy="263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169622" y="49677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94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 불러오기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저장된 스크래치 프로그램 파일을 불러올 수 있음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169622" y="14916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69622" y="491372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82" y="1709058"/>
            <a:ext cx="5616404" cy="293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스크래치 </a:t>
            </a:r>
            <a:r>
              <a:rPr lang="ko-KR" altLang="en-US" dirty="0"/>
              <a:t>프로그래밍 전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 smtClean="0"/>
              <a:t>다른 </a:t>
            </a:r>
            <a:r>
              <a:rPr lang="ko-KR" altLang="en-US" sz="1600" dirty="0" err="1"/>
              <a:t>스프라이트로</a:t>
            </a:r>
            <a:r>
              <a:rPr lang="ko-KR" altLang="en-US" sz="1600" dirty="0"/>
              <a:t> 블록 복사</a:t>
            </a:r>
            <a:endParaRPr lang="en-US" altLang="ko-KR" sz="1600" dirty="0" smtClean="0"/>
          </a:p>
          <a:p>
            <a:pPr lvl="1"/>
            <a:r>
              <a:rPr lang="ko-KR" altLang="en-US" sz="1600" spc="-75" dirty="0"/>
              <a:t>특정 </a:t>
            </a:r>
            <a:r>
              <a:rPr lang="ko-KR" altLang="en-US" sz="1600" spc="-75" dirty="0" err="1"/>
              <a:t>스프라이트의</a:t>
            </a:r>
            <a:r>
              <a:rPr lang="ko-KR" altLang="en-US" sz="1600" spc="-75" dirty="0"/>
              <a:t> 동작을 구현한 블록을 다른 </a:t>
            </a:r>
            <a:r>
              <a:rPr lang="ko-KR" altLang="en-US" sz="1600" spc="-75" dirty="0" err="1"/>
              <a:t>스프라이트에</a:t>
            </a:r>
            <a:r>
              <a:rPr lang="ko-KR" altLang="en-US" sz="1600" spc="-75" dirty="0"/>
              <a:t> 복사할 수 있음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69622" y="1491631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69622" y="4898235"/>
            <a:ext cx="6777372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47" y="1678581"/>
            <a:ext cx="4781467" cy="30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9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30864" y="687572"/>
            <a:ext cx="7397520" cy="38352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순서도의 기호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국제 표준화 기구 </a:t>
            </a:r>
            <a:r>
              <a:rPr lang="en-US" altLang="ko-KR" dirty="0" smtClean="0"/>
              <a:t>(</a:t>
            </a:r>
            <a:r>
              <a:rPr lang="en-US" altLang="ko-KR" dirty="0"/>
              <a:t>ISO : </a:t>
            </a:r>
            <a:r>
              <a:rPr lang="en-US" altLang="ko-KR" sz="1400" dirty="0"/>
              <a:t>International Standard Organization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ko-KR" altLang="en-US" dirty="0"/>
              <a:t>제정</a:t>
            </a:r>
            <a:r>
              <a:rPr lang="en-US" altLang="ko-KR" dirty="0"/>
              <a:t>(97N90)</a:t>
            </a:r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880" y="1353879"/>
            <a:ext cx="5832648" cy="340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4737986"/>
            <a:ext cx="3073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그림출처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처음 시작하는 프로그래밍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이한 출판사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)&gt;</a:t>
            </a:r>
          </a:p>
        </p:txBody>
      </p:sp>
    </p:spTree>
    <p:extLst>
      <p:ext uri="{BB962C8B-B14F-4D97-AF65-F5344CB8AC3E}">
        <p14:creationId xmlns:p14="http://schemas.microsoft.com/office/powerpoint/2010/main" val="233799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순서도</a:t>
            </a:r>
            <a:r>
              <a:rPr lang="en-US" altLang="ko-KR" dirty="0" smtClean="0"/>
              <a:t>(flowchart)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6449" y="682891"/>
            <a:ext cx="6256360" cy="952756"/>
          </a:xfrm>
        </p:spPr>
        <p:txBody>
          <a:bodyPr/>
          <a:lstStyle/>
          <a:p>
            <a:r>
              <a:rPr lang="ko-KR" altLang="en-US" dirty="0" smtClean="0"/>
              <a:t>프로그램의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절차를 도형으로 표시</a:t>
            </a:r>
            <a:endParaRPr lang="en-US" altLang="ko-KR" dirty="0" smtClean="0"/>
          </a:p>
          <a:p>
            <a:r>
              <a:rPr lang="ko-KR" altLang="en-US" dirty="0" smtClean="0"/>
              <a:t>순서도의 역할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05861"/>
              </p:ext>
            </p:extLst>
          </p:nvPr>
        </p:nvGraphicFramePr>
        <p:xfrm>
          <a:off x="917141" y="1664685"/>
          <a:ext cx="6081866" cy="794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497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2000" b="1" dirty="0" smtClean="0">
                          <a:latin typeface="나눔고딕" pitchFamily="50" charset="-127"/>
                          <a:ea typeface="나눔고딕" pitchFamily="50" charset="-127"/>
                        </a:rPr>
                        <a:t>①</a:t>
                      </a:r>
                      <a:endParaRPr lang="ko-KR" altLang="en-US" sz="18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FD3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1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코딩의 기초 자료가 되며</a:t>
                      </a:r>
                      <a:r>
                        <a:rPr kumimoji="0" lang="en-US" altLang="ko-K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프로그램의 수정이나 확장 시 유용한 자료</a:t>
                      </a:r>
                      <a:endParaRPr kumimoji="0" lang="en-US" altLang="ko-KR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716591"/>
              </p:ext>
            </p:extLst>
          </p:nvPr>
        </p:nvGraphicFramePr>
        <p:xfrm>
          <a:off x="917141" y="2609578"/>
          <a:ext cx="6081866" cy="794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497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2000" b="1" dirty="0" smtClean="0">
                          <a:latin typeface="나눔고딕" pitchFamily="50" charset="-127"/>
                          <a:ea typeface="나눔고딕" pitchFamily="50" charset="-127"/>
                        </a:rPr>
                        <a:t>②</a:t>
                      </a:r>
                      <a:endParaRPr lang="ko-KR" altLang="en-US" sz="18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FD3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1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프로그램을 작성하지 않은 사람도 프로그램의 논리적인 체계를 쉽게 파악할 수 있다</a:t>
                      </a:r>
                      <a:r>
                        <a:rPr kumimoji="0" lang="en-US" altLang="ko-KR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708728"/>
              </p:ext>
            </p:extLst>
          </p:nvPr>
        </p:nvGraphicFramePr>
        <p:xfrm>
          <a:off x="917141" y="3552332"/>
          <a:ext cx="6081866" cy="603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7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359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800" b="1" dirty="0" smtClean="0">
                          <a:latin typeface="나눔고딕" pitchFamily="50" charset="-127"/>
                          <a:ea typeface="나눔고딕" pitchFamily="50" charset="-127"/>
                        </a:rPr>
                        <a:t>③</a:t>
                      </a:r>
                      <a:endParaRPr lang="ko-KR" altLang="en-US" sz="18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DFD3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1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18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프로그램의 정확성을 판가름 하는 기초자료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4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20000"/>
          </a:lnSpc>
          <a:spcBef>
            <a:spcPts val="400"/>
          </a:spcBef>
          <a:defRPr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3145</Words>
  <Application>Microsoft Office PowerPoint</Application>
  <PresentationFormat>On-screen Show (16:9)</PresentationFormat>
  <Paragraphs>539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08서울남산체 EB</vt:lpstr>
      <vt:lpstr>HY울릉도B</vt:lpstr>
      <vt:lpstr>HY울릉도M</vt:lpstr>
      <vt:lpstr>HY헤드라인M</vt:lpstr>
      <vt:lpstr>나눔고딕</vt:lpstr>
      <vt:lpstr>맑은 고딕</vt:lpstr>
      <vt:lpstr>Arial</vt:lpstr>
      <vt:lpstr>Verdana</vt:lpstr>
      <vt:lpstr>Wingdings</vt:lpstr>
      <vt:lpstr>Office 테마</vt:lpstr>
      <vt:lpstr>순서도와 스크래치의 이해</vt:lpstr>
      <vt:lpstr>학습개요</vt:lpstr>
      <vt:lpstr>생각해보기</vt:lpstr>
      <vt:lpstr>생각해보기</vt:lpstr>
      <vt:lpstr>생각해보기</vt:lpstr>
      <vt:lpstr>1. 순서도를 통한 절차의 표현</vt:lpstr>
      <vt:lpstr>1. 순서도를 통한 절차의 표현</vt:lpstr>
      <vt:lpstr>2. 순서도(flowchart)</vt:lpstr>
      <vt:lpstr>2. 순서도(flowchart)</vt:lpstr>
      <vt:lpstr>2. 순서도(flowchart)</vt:lpstr>
      <vt:lpstr>2. 순서도(flowchart)</vt:lpstr>
      <vt:lpstr>2. 순서도(flowchart)</vt:lpstr>
      <vt:lpstr>2. 순서도(flowchart)</vt:lpstr>
      <vt:lpstr>2. 순서도(flowchart)</vt:lpstr>
      <vt:lpstr>2. 순서도(flowchart)</vt:lpstr>
      <vt:lpstr>2. 순서도(flowchart)</vt:lpstr>
      <vt:lpstr>2. 순서도(flowchart)</vt:lpstr>
      <vt:lpstr>2. 순서도(flowchart)</vt:lpstr>
      <vt:lpstr>2. 순서도(flowchart)</vt:lpstr>
      <vt:lpstr>3. 프로그램 논리</vt:lpstr>
      <vt:lpstr>3. 프로그램 논리</vt:lpstr>
      <vt:lpstr>3. 프로그램 논리</vt:lpstr>
      <vt:lpstr>3. 프로그램 논리</vt:lpstr>
      <vt:lpstr>3. 프로그램 논리</vt:lpstr>
      <vt:lpstr>4. 소프트웨어</vt:lpstr>
      <vt:lpstr>PowerPoint Presentation</vt:lpstr>
      <vt:lpstr>4. 소프트웨어</vt:lpstr>
      <vt:lpstr>4. 소프트웨어</vt:lpstr>
      <vt:lpstr>4. 소프트웨어</vt:lpstr>
      <vt:lpstr>5. 프로그램과 프로그래밍 언어</vt:lpstr>
      <vt:lpstr>5. 프로그램과 프로그래밍 언어</vt:lpstr>
      <vt:lpstr>5. 프로그램과 프로그래밍 언어</vt:lpstr>
      <vt:lpstr>5. 프로그램과 프로그래밍 언어</vt:lpstr>
      <vt:lpstr>5. 프로그램과 프로그래밍 언어</vt:lpstr>
      <vt:lpstr>5. 프로그램과 프로그래밍 언어</vt:lpstr>
      <vt:lpstr>5. 프로그램과 프로그래밍 언어</vt:lpstr>
      <vt:lpstr>5. 프로그램과 프로그래밍 언어</vt:lpstr>
      <vt:lpstr>6. 스크래치의 특징과 실행 </vt:lpstr>
      <vt:lpstr>6. 스크래치의 특징과 실행 </vt:lpstr>
      <vt:lpstr>6. 스크래치의 특징과 실행 </vt:lpstr>
      <vt:lpstr>6. 스크래치의 특징과 실행 </vt:lpstr>
      <vt:lpstr>6. 스크래치의 특징과 실행 </vt:lpstr>
      <vt:lpstr>6. 스크래치의 특징과 실행 </vt:lpstr>
      <vt:lpstr>6. 스크래치의 특징과 실행 </vt:lpstr>
      <vt:lpstr>6. 스크래치의 특징과 실행 </vt:lpstr>
      <vt:lpstr>6. 스크래치의 특징과 실행 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7. 스크래치 블록의 종류와 사용법</vt:lpstr>
      <vt:lpstr>8. 스크래치 프로그래밍 전 과정</vt:lpstr>
      <vt:lpstr>8. 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  <vt:lpstr>8. 스크래치 프로그래밍 전 과정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bertt</cp:lastModifiedBy>
  <cp:revision>65</cp:revision>
  <dcterms:created xsi:type="dcterms:W3CDTF">2006-10-05T04:04:58Z</dcterms:created>
  <dcterms:modified xsi:type="dcterms:W3CDTF">2022-09-06T08:37:19Z</dcterms:modified>
</cp:coreProperties>
</file>